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7" r:id="rId3"/>
    <p:sldId id="258" r:id="rId4"/>
    <p:sldId id="256" r:id="rId5"/>
    <p:sldId id="259" r:id="rId6"/>
    <p:sldId id="268" r:id="rId7"/>
    <p:sldId id="260" r:id="rId8"/>
    <p:sldId id="269" r:id="rId9"/>
    <p:sldId id="262" r:id="rId10"/>
    <p:sldId id="270" r:id="rId11"/>
    <p:sldId id="261" r:id="rId12"/>
    <p:sldId id="271" r:id="rId13"/>
    <p:sldId id="265" r:id="rId14"/>
    <p:sldId id="272" r:id="rId15"/>
    <p:sldId id="264" r:id="rId16"/>
    <p:sldId id="263" r:id="rId17"/>
    <p:sldId id="273" r:id="rId18"/>
    <p:sldId id="266" r:id="rId19"/>
    <p:sldId id="274" r:id="rId20"/>
    <p:sldId id="275" r:id="rId21"/>
    <p:sldId id="276" r:id="rId22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62" d="100"/>
          <a:sy n="62" d="100"/>
        </p:scale>
        <p:origin x="72" y="36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03E864D-F685-C606-91C2-1C33259DC40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13216A73-669E-4C1D-26B7-6963240618C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62A05516-18C1-5670-150E-1EA8C71775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5485A85-2306-F92C-1485-5184555806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123E56A-0A67-7E67-6942-6AC69B1FAC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1826431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8474DEE-DD73-1560-A17E-8CE7EBB017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2AE15151-FCEC-7A10-AAB7-7F567EB067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879695B-0F2C-E632-C45C-0775F3B5B2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FE1996D2-0F47-E9E3-F561-0EF7DBF5D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58BE409-5315-8978-EC61-690BF7CD0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492392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0D0E1AB4-CDB0-3810-DEE5-288A4C8E83D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0FF66FF-EFA6-7ADE-602B-B3E4F83168D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E5A0813-9CDB-D0A4-B052-C4896D5AE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8A9214A1-9790-14AE-B3A4-14BC6DEF21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E0A12E2-F92F-725B-2245-BCD9671692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2903926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18F4ECE-702C-6F7D-DC87-BDC5E1E924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E699C27-B02D-4568-AA65-C12131331A6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35E7C088-278E-8269-8795-EE899388CE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CC1969D9-691B-4548-E445-2278833056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6FEABF2-36E8-392E-ED3C-746E35B8A5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506858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9CCBE54-F8C2-CF53-4747-1015A5DC843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7BE04A0C-F275-8F15-9130-F0F7F979472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713C6D30-D565-9885-2D55-8C9BF85F7F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01D4D30F-9B29-05D7-63FE-BFE4C2E061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BA22C8F4-2B61-8412-CFC4-6621863A6A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0749238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C41196F-E4DA-7B20-C0A3-FE8F0C0B123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CE9F6E36-C109-1C87-B57C-F66491B2E4E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5EAD236-5775-F96B-105C-FDE1A39228F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91CA553-ECF2-6DD2-B305-20CCE145F0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3967D779-5D64-D60A-1C89-4ACBA9F60E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A26932B-7D5F-8C93-40DE-82638F9EEE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19680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75C5866-D151-6583-118F-B994F18BA55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AB0B6FFA-9935-5A79-637A-B481647349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E05BA247-6B36-668E-2858-DED94F37866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66E50C47-B623-7DA3-85B0-134ED919D1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E178C0F9-C3AC-96CB-225C-9952084298A3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1ACB355-DC34-2EBE-82E7-2E5BCD50F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5756554F-FBC9-A251-8B16-1A1293D42F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5728676-884A-A3D6-163C-AB2804877C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65602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0A5147C-5DEC-9909-D45C-3FC4178F3F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39D2C79C-45C6-CF9E-F229-6079A4C65F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A012B3AB-E2A7-C1E7-C4A9-EBC64D8B4C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AA87C50-974F-224B-C03C-22D2ED4575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0700313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FFE9D5B0-704E-CDE0-03BE-41BC1AEAF9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94C2E7B4-F12F-49C4-7537-F04E116CEE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24DD5901-2939-4B1E-EDE9-14CBDF8717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33561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D783EE1-6AEA-A976-8450-BBD9B64257C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E8FF4D5B-7A22-3116-0336-522CD795192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8CCD9D01-5101-179B-96E5-0D9CB966CCE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BEB4F26F-375A-3997-70E1-5C3F41FA21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682AA38F-5C88-1B1C-275C-0B91F9B3F5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3699BBDF-C840-03E5-959A-43BF39F8E3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497619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8076DDF7-7A3C-7C13-A4B8-A2EF08F9BA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909DEF04-26E8-FD3E-B3F7-9F557EECFF8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4E12B890-E47F-7D09-092E-968AFAF28DF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7C0FFBF-0A8F-189F-137D-E99AFE7DF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58648C41-7BCD-141C-8A85-75EF9AF707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5180DC12-C8C5-21C6-8A7F-0FE8F6B1BD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7557906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5563731-A023-C95D-9F2F-51C4C8379B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F2325807-7914-252A-03E2-63203FB5FCC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AD0F0573-17DF-0FDB-8355-D42128CB14B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43A8E83-3D89-4CAF-8A2A-C29DE8A3E87E}" type="datetimeFigureOut">
              <a:rPr kumimoji="1" lang="ja-JP" altLang="en-US" smtClean="0"/>
              <a:t>2022/9/9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CFDCE3B-97F8-B747-A63B-9F2B5382DFB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19FA33C-93B5-1F38-C07B-9503387DE66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283F0-6037-421B-B0DD-FB1F2406F369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3070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3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5.png"/><Relationship Id="rId4" Type="http://schemas.openxmlformats.org/officeDocument/2006/relationships/image" Target="../media/image17.png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0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32500970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図 17">
            <a:extLst>
              <a:ext uri="{FF2B5EF4-FFF2-40B4-BE49-F238E27FC236}">
                <a16:creationId xmlns:a16="http://schemas.microsoft.com/office/drawing/2014/main" id="{E5D64082-4492-2519-F922-2C8C3909C7A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3079" y="3047613"/>
            <a:ext cx="4941482" cy="2934730"/>
          </a:xfrm>
          <a:prstGeom prst="rect">
            <a:avLst/>
          </a:prstGeom>
        </p:spPr>
      </p:pic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7B903DFA-9BEF-5EFA-DBBA-5AAF047FA2EF}"/>
              </a:ext>
            </a:extLst>
          </p:cNvPr>
          <p:cNvGrpSpPr/>
          <p:nvPr/>
        </p:nvGrpSpPr>
        <p:grpSpPr>
          <a:xfrm>
            <a:off x="502707" y="717715"/>
            <a:ext cx="4941481" cy="1485158"/>
            <a:chOff x="311210" y="3921578"/>
            <a:chExt cx="3580513" cy="915020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C61797EA-A194-B9AF-AAEE-1F7AF455080F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311210" y="3921578"/>
              <a:ext cx="3580513" cy="915020"/>
            </a:xfrm>
            <a:prstGeom prst="rect">
              <a:avLst/>
            </a:prstGeom>
          </p:spPr>
        </p:pic>
        <p:sp>
          <p:nvSpPr>
            <p:cNvPr id="19" name="四角形: 角を丸くする 18">
              <a:extLst>
                <a:ext uri="{FF2B5EF4-FFF2-40B4-BE49-F238E27FC236}">
                  <a16:creationId xmlns:a16="http://schemas.microsoft.com/office/drawing/2014/main" id="{89D7B2E1-BEF5-1023-809B-F24B3F8984F4}"/>
                </a:ext>
              </a:extLst>
            </p:cNvPr>
            <p:cNvSpPr/>
            <p:nvPr/>
          </p:nvSpPr>
          <p:spPr>
            <a:xfrm>
              <a:off x="1165591" y="4108416"/>
              <a:ext cx="605020" cy="2304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0" name="矢印: 右 19">
            <a:extLst>
              <a:ext uri="{FF2B5EF4-FFF2-40B4-BE49-F238E27FC236}">
                <a16:creationId xmlns:a16="http://schemas.microsoft.com/office/drawing/2014/main" id="{9AD4F9B6-BFCB-459F-FABA-59E9BE1B7E84}"/>
              </a:ext>
            </a:extLst>
          </p:cNvPr>
          <p:cNvSpPr/>
          <p:nvPr/>
        </p:nvSpPr>
        <p:spPr>
          <a:xfrm rot="5400000">
            <a:off x="2418308" y="1959117"/>
            <a:ext cx="396189" cy="102656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0143724-767C-A945-74F6-19E611A2DB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788804" y="1020970"/>
            <a:ext cx="2750487" cy="1580988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5ADE188-875D-5B2C-BE5E-6BA180BFF21E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938112" y="4383368"/>
            <a:ext cx="4527027" cy="1423375"/>
          </a:xfrm>
          <a:prstGeom prst="rect">
            <a:avLst/>
          </a:prstGeom>
        </p:spPr>
      </p:pic>
      <p:sp>
        <p:nvSpPr>
          <p:cNvPr id="25" name="矢印: 右 24">
            <a:extLst>
              <a:ext uri="{FF2B5EF4-FFF2-40B4-BE49-F238E27FC236}">
                <a16:creationId xmlns:a16="http://schemas.microsoft.com/office/drawing/2014/main" id="{CE1253CC-8482-E839-A0EF-992CFC67814B}"/>
              </a:ext>
            </a:extLst>
          </p:cNvPr>
          <p:cNvSpPr/>
          <p:nvPr/>
        </p:nvSpPr>
        <p:spPr>
          <a:xfrm rot="19113167">
            <a:off x="5234088" y="3290309"/>
            <a:ext cx="1032622" cy="64328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479BEDF6-0DEA-61D5-5606-B50C34EA2DF7}"/>
              </a:ext>
            </a:extLst>
          </p:cNvPr>
          <p:cNvSpPr/>
          <p:nvPr/>
        </p:nvSpPr>
        <p:spPr>
          <a:xfrm rot="5400000">
            <a:off x="7862903" y="3040175"/>
            <a:ext cx="602291" cy="77765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3B951A85-562F-586B-9BC6-A8B75ECD8C6F}"/>
              </a:ext>
            </a:extLst>
          </p:cNvPr>
          <p:cNvSpPr/>
          <p:nvPr/>
        </p:nvSpPr>
        <p:spPr>
          <a:xfrm>
            <a:off x="7148945" y="5324515"/>
            <a:ext cx="1055717" cy="374081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576885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1588CABC-1B8A-20A0-CACA-12A2006BC884}"/>
              </a:ext>
            </a:extLst>
          </p:cNvPr>
          <p:cNvSpPr txBox="1"/>
          <p:nvPr/>
        </p:nvSpPr>
        <p:spPr>
          <a:xfrm>
            <a:off x="169901" y="879458"/>
            <a:ext cx="3329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開発タブの</a:t>
            </a:r>
            <a:r>
              <a:rPr kumimoji="1" lang="en-US" altLang="ja-JP" dirty="0"/>
              <a:t>Visual Basic</a:t>
            </a:r>
            <a:r>
              <a:rPr kumimoji="1" lang="ja-JP" altLang="en-US" dirty="0"/>
              <a:t>を開く</a:t>
            </a:r>
          </a:p>
        </p:txBody>
      </p:sp>
      <p:pic>
        <p:nvPicPr>
          <p:cNvPr id="14" name="図 13">
            <a:extLst>
              <a:ext uri="{FF2B5EF4-FFF2-40B4-BE49-F238E27FC236}">
                <a16:creationId xmlns:a16="http://schemas.microsoft.com/office/drawing/2014/main" id="{41DCF943-6B58-F86E-5FED-5E499B311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537911" y="818055"/>
            <a:ext cx="4522512" cy="3382261"/>
          </a:xfrm>
          <a:prstGeom prst="rect">
            <a:avLst/>
          </a:prstGeom>
        </p:spPr>
      </p:pic>
      <p:sp>
        <p:nvSpPr>
          <p:cNvPr id="15" name="矢印: 右 14">
            <a:extLst>
              <a:ext uri="{FF2B5EF4-FFF2-40B4-BE49-F238E27FC236}">
                <a16:creationId xmlns:a16="http://schemas.microsoft.com/office/drawing/2014/main" id="{486F9C6F-8222-77FE-6C9C-E71291E572BC}"/>
              </a:ext>
            </a:extLst>
          </p:cNvPr>
          <p:cNvSpPr/>
          <p:nvPr/>
        </p:nvSpPr>
        <p:spPr>
          <a:xfrm>
            <a:off x="7173741" y="2352502"/>
            <a:ext cx="336320" cy="74814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24A1CEDA-BFD2-A934-7583-0AD434AE09F4}"/>
              </a:ext>
            </a:extLst>
          </p:cNvPr>
          <p:cNvSpPr txBox="1"/>
          <p:nvPr/>
        </p:nvSpPr>
        <p:spPr>
          <a:xfrm>
            <a:off x="131577" y="1538359"/>
            <a:ext cx="511069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PERSONAL_XLSB</a:t>
            </a:r>
            <a:r>
              <a:rPr kumimoji="1" lang="ja-JP" altLang="en-US" dirty="0"/>
              <a:t>のフォームを右クリックし，</a:t>
            </a:r>
            <a:endParaRPr kumimoji="1" lang="en-US" altLang="ja-JP" dirty="0"/>
          </a:p>
          <a:p>
            <a:r>
              <a:rPr lang="en-US" altLang="ja-JP" dirty="0"/>
              <a:t>“</a:t>
            </a:r>
            <a:r>
              <a:rPr lang="ja-JP" altLang="en-US" dirty="0"/>
              <a:t>ファイルのインポート</a:t>
            </a:r>
            <a:r>
              <a:rPr lang="en-US" altLang="ja-JP" dirty="0"/>
              <a:t>(I)...”</a:t>
            </a:r>
            <a:r>
              <a:rPr lang="ja-JP" altLang="en-US" dirty="0"/>
              <a:t>から</a:t>
            </a:r>
            <a:endParaRPr kumimoji="1" lang="en-US" altLang="ja-JP" dirty="0"/>
          </a:p>
          <a:p>
            <a:r>
              <a:rPr kumimoji="1" lang="en-US" altLang="ja-JP" dirty="0" err="1"/>
              <a:t>ReactionCoordinate.frm</a:t>
            </a:r>
            <a:r>
              <a:rPr kumimoji="1" lang="ja-JP" altLang="en-US" dirty="0"/>
              <a:t>をインポート</a:t>
            </a:r>
            <a:endParaRPr kumimoji="1" lang="en-US" altLang="ja-JP" dirty="0"/>
          </a:p>
        </p:txBody>
      </p: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B336DFA6-9761-D50B-E9B8-0E6BB907DB46}"/>
              </a:ext>
            </a:extLst>
          </p:cNvPr>
          <p:cNvCxnSpPr/>
          <p:nvPr/>
        </p:nvCxnSpPr>
        <p:spPr>
          <a:xfrm flipV="1">
            <a:off x="1022466" y="2461689"/>
            <a:ext cx="0" cy="42394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6A24E237-DB5E-5F76-F99A-DF1BC35BD3F3}"/>
              </a:ext>
            </a:extLst>
          </p:cNvPr>
          <p:cNvSpPr txBox="1"/>
          <p:nvPr/>
        </p:nvSpPr>
        <p:spPr>
          <a:xfrm>
            <a:off x="505047" y="2889605"/>
            <a:ext cx="2880870" cy="58477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sz="1600" b="1" u="sng" dirty="0"/>
              <a:t>2. </a:t>
            </a:r>
            <a:r>
              <a:rPr lang="ja-JP" altLang="en-US" sz="1600" b="1" u="sng" dirty="0"/>
              <a:t>ライブラリのインストール</a:t>
            </a:r>
            <a:endParaRPr lang="en-US" altLang="ja-JP" sz="1600" b="1" u="sng" dirty="0"/>
          </a:p>
          <a:p>
            <a:r>
              <a:rPr lang="ja-JP" altLang="en-US" sz="1600" dirty="0"/>
              <a:t>　でパソコンに保存したやつ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6917E7-AC2F-7EDE-2085-9364427147DE}"/>
              </a:ext>
            </a:extLst>
          </p:cNvPr>
          <p:cNvGrpSpPr/>
          <p:nvPr/>
        </p:nvGrpSpPr>
        <p:grpSpPr>
          <a:xfrm>
            <a:off x="5022362" y="818055"/>
            <a:ext cx="2123529" cy="3497868"/>
            <a:chOff x="5022362" y="136411"/>
            <a:chExt cx="2123529" cy="3497868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20B3B4F8-1CF3-3E1D-B358-14F59011C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22362" y="136411"/>
              <a:ext cx="2123529" cy="3497868"/>
            </a:xfrm>
            <a:prstGeom prst="rect">
              <a:avLst/>
            </a:prstGeom>
          </p:spPr>
        </p:pic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77869CF3-EC28-6B77-0137-EE9BA63A47B0}"/>
                </a:ext>
              </a:extLst>
            </p:cNvPr>
            <p:cNvSpPr/>
            <p:nvPr/>
          </p:nvSpPr>
          <p:spPr>
            <a:xfrm>
              <a:off x="5792553" y="856715"/>
              <a:ext cx="1086163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EB060662-FC8A-D991-3507-C43AC6F0458C}"/>
                </a:ext>
              </a:extLst>
            </p:cNvPr>
            <p:cNvSpPr/>
            <p:nvPr/>
          </p:nvSpPr>
          <p:spPr>
            <a:xfrm>
              <a:off x="5315276" y="1318380"/>
              <a:ext cx="477277" cy="1745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A2AB240-E8D4-62C0-5A10-B3F05234D0B6}"/>
              </a:ext>
            </a:extLst>
          </p:cNvPr>
          <p:cNvGrpSpPr/>
          <p:nvPr/>
        </p:nvGrpSpPr>
        <p:grpSpPr>
          <a:xfrm>
            <a:off x="4697114" y="4669625"/>
            <a:ext cx="2476627" cy="1739989"/>
            <a:chOff x="4049577" y="1550924"/>
            <a:chExt cx="2476627" cy="1739989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C704692E-0FF6-B6F7-87A0-4D8D8E0A6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49577" y="1550924"/>
              <a:ext cx="2476627" cy="1739989"/>
            </a:xfrm>
            <a:prstGeom prst="rect">
              <a:avLst/>
            </a:prstGeom>
          </p:spPr>
        </p:pic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0B6976B6-FE16-A083-B9F7-2FC145A3B3CF}"/>
                </a:ext>
              </a:extLst>
            </p:cNvPr>
            <p:cNvSpPr/>
            <p:nvPr/>
          </p:nvSpPr>
          <p:spPr>
            <a:xfrm>
              <a:off x="4682869" y="2510444"/>
              <a:ext cx="1086163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26930C5-A44D-443C-37CA-E94A2CD9445E}"/>
              </a:ext>
            </a:extLst>
          </p:cNvPr>
          <p:cNvSpPr txBox="1"/>
          <p:nvPr/>
        </p:nvSpPr>
        <p:spPr>
          <a:xfrm>
            <a:off x="752740" y="5629145"/>
            <a:ext cx="3868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フォームに新たに</a:t>
            </a:r>
            <a:endParaRPr lang="en-US" altLang="ja-JP" dirty="0"/>
          </a:p>
          <a:p>
            <a:r>
              <a:rPr kumimoji="1" lang="en-US" altLang="ja-JP" dirty="0"/>
              <a:t>“</a:t>
            </a:r>
            <a:r>
              <a:rPr kumimoji="1" lang="en-US" altLang="ja-JP" dirty="0" err="1"/>
              <a:t>ReactionCoordinate</a:t>
            </a:r>
            <a:r>
              <a:rPr kumimoji="1" lang="en-US" altLang="ja-JP" dirty="0"/>
              <a:t>”</a:t>
            </a:r>
            <a:r>
              <a:rPr kumimoji="1" lang="ja-JP" altLang="en-US" dirty="0"/>
              <a:t>が追加される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194DF5A1-40D6-74D5-7437-4B4B83CB4E79}"/>
              </a:ext>
            </a:extLst>
          </p:cNvPr>
          <p:cNvSpPr txBox="1"/>
          <p:nvPr/>
        </p:nvSpPr>
        <p:spPr>
          <a:xfrm>
            <a:off x="93365" y="108680"/>
            <a:ext cx="265810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/>
              <a:t>3.4 </a:t>
            </a:r>
            <a:r>
              <a:rPr kumimoji="1" lang="ja-JP" altLang="en-US" b="1" u="sng" dirty="0"/>
              <a:t>マクロのインポート</a:t>
            </a:r>
            <a:endParaRPr lang="en-US" altLang="ja-JP" u="sng" dirty="0"/>
          </a:p>
        </p:txBody>
      </p:sp>
    </p:spTree>
    <p:extLst>
      <p:ext uri="{BB962C8B-B14F-4D97-AF65-F5344CB8AC3E}">
        <p14:creationId xmlns:p14="http://schemas.microsoft.com/office/powerpoint/2010/main" val="306028320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図 13">
            <a:extLst>
              <a:ext uri="{FF2B5EF4-FFF2-40B4-BE49-F238E27FC236}">
                <a16:creationId xmlns:a16="http://schemas.microsoft.com/office/drawing/2014/main" id="{41DCF943-6B58-F86E-5FED-5E499B3113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36932" y="606648"/>
            <a:ext cx="4522512" cy="3382261"/>
          </a:xfrm>
          <a:prstGeom prst="rect">
            <a:avLst/>
          </a:prstGeom>
        </p:spPr>
      </p:pic>
      <p:sp>
        <p:nvSpPr>
          <p:cNvPr id="15" name="矢印: 右 14">
            <a:extLst>
              <a:ext uri="{FF2B5EF4-FFF2-40B4-BE49-F238E27FC236}">
                <a16:creationId xmlns:a16="http://schemas.microsoft.com/office/drawing/2014/main" id="{486F9C6F-8222-77FE-6C9C-E71291E572BC}"/>
              </a:ext>
            </a:extLst>
          </p:cNvPr>
          <p:cNvSpPr/>
          <p:nvPr/>
        </p:nvSpPr>
        <p:spPr>
          <a:xfrm>
            <a:off x="3906839" y="1807992"/>
            <a:ext cx="489556" cy="108901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BB6917E7-AC2F-7EDE-2085-9364427147DE}"/>
              </a:ext>
            </a:extLst>
          </p:cNvPr>
          <p:cNvGrpSpPr/>
          <p:nvPr/>
        </p:nvGrpSpPr>
        <p:grpSpPr>
          <a:xfrm>
            <a:off x="957439" y="128655"/>
            <a:ext cx="2700161" cy="4447694"/>
            <a:chOff x="5022362" y="136411"/>
            <a:chExt cx="2123529" cy="3497868"/>
          </a:xfrm>
        </p:grpSpPr>
        <p:pic>
          <p:nvPicPr>
            <p:cNvPr id="10" name="図 9">
              <a:extLst>
                <a:ext uri="{FF2B5EF4-FFF2-40B4-BE49-F238E27FC236}">
                  <a16:creationId xmlns:a16="http://schemas.microsoft.com/office/drawing/2014/main" id="{20B3B4F8-1CF3-3E1D-B358-14F59011C5E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022362" y="136411"/>
              <a:ext cx="2123529" cy="3497868"/>
            </a:xfrm>
            <a:prstGeom prst="rect">
              <a:avLst/>
            </a:prstGeom>
          </p:spPr>
        </p:pic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77869CF3-EC28-6B77-0137-EE9BA63A47B0}"/>
                </a:ext>
              </a:extLst>
            </p:cNvPr>
            <p:cNvSpPr/>
            <p:nvPr/>
          </p:nvSpPr>
          <p:spPr>
            <a:xfrm>
              <a:off x="5792553" y="856715"/>
              <a:ext cx="1086163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EB060662-FC8A-D991-3507-C43AC6F0458C}"/>
                </a:ext>
              </a:extLst>
            </p:cNvPr>
            <p:cNvSpPr/>
            <p:nvPr/>
          </p:nvSpPr>
          <p:spPr>
            <a:xfrm>
              <a:off x="5315276" y="1318380"/>
              <a:ext cx="477277" cy="1745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25" name="グループ化 24">
            <a:extLst>
              <a:ext uri="{FF2B5EF4-FFF2-40B4-BE49-F238E27FC236}">
                <a16:creationId xmlns:a16="http://schemas.microsoft.com/office/drawing/2014/main" id="{AA2AB240-E8D4-62C0-5A10-B3F05234D0B6}"/>
              </a:ext>
            </a:extLst>
          </p:cNvPr>
          <p:cNvGrpSpPr/>
          <p:nvPr/>
        </p:nvGrpSpPr>
        <p:grpSpPr>
          <a:xfrm>
            <a:off x="5152321" y="4661312"/>
            <a:ext cx="2476627" cy="1739989"/>
            <a:chOff x="4049577" y="1550924"/>
            <a:chExt cx="2476627" cy="1739989"/>
          </a:xfrm>
        </p:grpSpPr>
        <p:pic>
          <p:nvPicPr>
            <p:cNvPr id="26" name="図 25">
              <a:extLst>
                <a:ext uri="{FF2B5EF4-FFF2-40B4-BE49-F238E27FC236}">
                  <a16:creationId xmlns:a16="http://schemas.microsoft.com/office/drawing/2014/main" id="{C704692E-0FF6-B6F7-87A0-4D8D8E0A6C4A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49577" y="1550924"/>
              <a:ext cx="2476627" cy="1739989"/>
            </a:xfrm>
            <a:prstGeom prst="rect">
              <a:avLst/>
            </a:prstGeom>
          </p:spPr>
        </p:pic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0B6976B6-FE16-A083-B9F7-2FC145A3B3CF}"/>
                </a:ext>
              </a:extLst>
            </p:cNvPr>
            <p:cNvSpPr/>
            <p:nvPr/>
          </p:nvSpPr>
          <p:spPr>
            <a:xfrm>
              <a:off x="4682869" y="2510444"/>
              <a:ext cx="1086163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656229A1-8708-341A-2453-91630C0F21AF}"/>
              </a:ext>
            </a:extLst>
          </p:cNvPr>
          <p:cNvSpPr txBox="1"/>
          <p:nvPr/>
        </p:nvSpPr>
        <p:spPr>
          <a:xfrm>
            <a:off x="7756261" y="5414044"/>
            <a:ext cx="3868367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フォームに新たに</a:t>
            </a:r>
            <a:endParaRPr lang="en-US" altLang="ja-JP" dirty="0"/>
          </a:p>
          <a:p>
            <a:r>
              <a:rPr kumimoji="1" lang="en-US" altLang="ja-JP" dirty="0"/>
              <a:t>“</a:t>
            </a:r>
            <a:r>
              <a:rPr kumimoji="1" lang="en-US" altLang="ja-JP" dirty="0" err="1"/>
              <a:t>ReactionCoordinate</a:t>
            </a:r>
            <a:r>
              <a:rPr kumimoji="1" lang="en-US" altLang="ja-JP" dirty="0"/>
              <a:t>”</a:t>
            </a:r>
            <a:r>
              <a:rPr kumimoji="1" lang="ja-JP" altLang="en-US" dirty="0"/>
              <a:t>が追加される</a:t>
            </a:r>
          </a:p>
        </p:txBody>
      </p:sp>
    </p:spTree>
    <p:extLst>
      <p:ext uri="{BB962C8B-B14F-4D97-AF65-F5344CB8AC3E}">
        <p14:creationId xmlns:p14="http://schemas.microsoft.com/office/powerpoint/2010/main" val="748578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36D7A868-C49A-CDE7-056A-4726CBFC5094}"/>
              </a:ext>
            </a:extLst>
          </p:cNvPr>
          <p:cNvSpPr txBox="1"/>
          <p:nvPr/>
        </p:nvSpPr>
        <p:spPr>
          <a:xfrm>
            <a:off x="7673342" y="277515"/>
            <a:ext cx="3318856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Sub </a:t>
            </a:r>
            <a:r>
              <a:rPr lang="ja-JP" altLang="en-US" dirty="0"/>
              <a:t>作図</a:t>
            </a:r>
            <a:r>
              <a:rPr lang="en-US" altLang="ja-JP" dirty="0"/>
              <a:t>()</a:t>
            </a:r>
          </a:p>
          <a:p>
            <a:r>
              <a:rPr lang="en-US" altLang="ja-JP" dirty="0"/>
              <a:t>    </a:t>
            </a:r>
            <a:r>
              <a:rPr lang="en-US" altLang="ja-JP" dirty="0" err="1"/>
              <a:t>ReactionCoordinate.Show</a:t>
            </a:r>
            <a:endParaRPr lang="en-US" altLang="ja-JP" dirty="0"/>
          </a:p>
          <a:p>
            <a:r>
              <a:rPr lang="en-US" altLang="ja-JP" dirty="0"/>
              <a:t>End Sub</a:t>
            </a:r>
            <a:endParaRPr lang="ja-JP" altLang="en-US" dirty="0"/>
          </a:p>
        </p:txBody>
      </p:sp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7F8C134-E633-5A24-04FC-315BF90A1219}"/>
              </a:ext>
            </a:extLst>
          </p:cNvPr>
          <p:cNvGrpSpPr/>
          <p:nvPr/>
        </p:nvGrpSpPr>
        <p:grpSpPr>
          <a:xfrm>
            <a:off x="915092" y="1293587"/>
            <a:ext cx="8560764" cy="2221606"/>
            <a:chOff x="2669079" y="1247218"/>
            <a:chExt cx="8560764" cy="2221606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01C76AF1-18D2-AE69-E0CB-588A86C96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9079" y="1247218"/>
              <a:ext cx="8560764" cy="2221606"/>
            </a:xfrm>
            <a:prstGeom prst="rect">
              <a:avLst/>
            </a:prstGeom>
          </p:spPr>
        </p:pic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A84C445A-AF76-54C0-1DD7-73378F7E8FFA}"/>
                </a:ext>
              </a:extLst>
            </p:cNvPr>
            <p:cNvSpPr/>
            <p:nvPr/>
          </p:nvSpPr>
          <p:spPr>
            <a:xfrm>
              <a:off x="3039007" y="2216705"/>
              <a:ext cx="726659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5FF0FD2B-E78C-0E04-E807-C50D2A740053}"/>
                </a:ext>
              </a:extLst>
            </p:cNvPr>
            <p:cNvSpPr/>
            <p:nvPr/>
          </p:nvSpPr>
          <p:spPr>
            <a:xfrm>
              <a:off x="3378944" y="1895302"/>
              <a:ext cx="779707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88D9EABA-A0FD-F9D2-22D4-A4B37F8F441C}"/>
              </a:ext>
            </a:extLst>
          </p:cNvPr>
          <p:cNvSpPr txBox="1"/>
          <p:nvPr/>
        </p:nvSpPr>
        <p:spPr>
          <a:xfrm>
            <a:off x="93365" y="108680"/>
            <a:ext cx="196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/>
              <a:t>3.4 </a:t>
            </a:r>
            <a:r>
              <a:rPr kumimoji="1" lang="ja-JP" altLang="en-US" b="1" u="sng" dirty="0"/>
              <a:t>マクロの登録</a:t>
            </a:r>
            <a:endParaRPr lang="en-US" altLang="ja-JP" u="sng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4C0C1B88-6F03-E1D1-A772-F1D1BE482120}"/>
              </a:ext>
            </a:extLst>
          </p:cNvPr>
          <p:cNvSpPr txBox="1"/>
          <p:nvPr/>
        </p:nvSpPr>
        <p:spPr>
          <a:xfrm>
            <a:off x="423949" y="750978"/>
            <a:ext cx="663515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PERSONAL_XLSB</a:t>
            </a:r>
            <a:r>
              <a:rPr kumimoji="1" lang="ja-JP" altLang="en-US" dirty="0"/>
              <a:t>の</a:t>
            </a:r>
            <a:r>
              <a:rPr kumimoji="1" lang="en-US" altLang="ja-JP" dirty="0" err="1"/>
              <a:t>ThisWorkbook</a:t>
            </a:r>
            <a:r>
              <a:rPr kumimoji="1" lang="ja-JP" altLang="en-US" dirty="0"/>
              <a:t>の中に次のように書き込む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398AC773-7A0C-4062-FA7E-47A7CBE341C4}"/>
              </a:ext>
            </a:extLst>
          </p:cNvPr>
          <p:cNvSpPr txBox="1"/>
          <p:nvPr/>
        </p:nvSpPr>
        <p:spPr>
          <a:xfrm>
            <a:off x="93365" y="3636299"/>
            <a:ext cx="249459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Ctrl+S</a:t>
            </a:r>
            <a:r>
              <a:rPr kumimoji="1" lang="ja-JP" altLang="en-US" dirty="0"/>
              <a:t>で保存しておく</a:t>
            </a:r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3C65ED2C-3CDC-CF08-6AF6-108010EEF47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495817" y="5292269"/>
            <a:ext cx="2198982" cy="1141025"/>
          </a:xfrm>
          <a:prstGeom prst="rect">
            <a:avLst/>
          </a:prstGeom>
        </p:spPr>
      </p:pic>
      <p:sp>
        <p:nvSpPr>
          <p:cNvPr id="23" name="矢印: 右 22">
            <a:extLst>
              <a:ext uri="{FF2B5EF4-FFF2-40B4-BE49-F238E27FC236}">
                <a16:creationId xmlns:a16="http://schemas.microsoft.com/office/drawing/2014/main" id="{E6B195D1-1163-C564-3262-B2AC0FE92689}"/>
              </a:ext>
            </a:extLst>
          </p:cNvPr>
          <p:cNvSpPr/>
          <p:nvPr/>
        </p:nvSpPr>
        <p:spPr>
          <a:xfrm>
            <a:off x="5766697" y="5650808"/>
            <a:ext cx="199506" cy="423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4" name="矢印: 右 23">
            <a:extLst>
              <a:ext uri="{FF2B5EF4-FFF2-40B4-BE49-F238E27FC236}">
                <a16:creationId xmlns:a16="http://schemas.microsoft.com/office/drawing/2014/main" id="{388F2B50-B3E8-4B82-89A4-60B17195828E}"/>
              </a:ext>
            </a:extLst>
          </p:cNvPr>
          <p:cNvSpPr/>
          <p:nvPr/>
        </p:nvSpPr>
        <p:spPr>
          <a:xfrm>
            <a:off x="9154625" y="4763441"/>
            <a:ext cx="199506" cy="423949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DF53A9B-8561-B703-0427-22878FAE4160}"/>
              </a:ext>
            </a:extLst>
          </p:cNvPr>
          <p:cNvGrpSpPr/>
          <p:nvPr/>
        </p:nvGrpSpPr>
        <p:grpSpPr>
          <a:xfrm>
            <a:off x="6110000" y="3749163"/>
            <a:ext cx="3013797" cy="2708492"/>
            <a:chOff x="6110000" y="3749163"/>
            <a:chExt cx="3013797" cy="2708492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80807127-4E68-6DD9-8671-6D7931E23897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110000" y="3749163"/>
              <a:ext cx="3013797" cy="2708492"/>
            </a:xfrm>
            <a:prstGeom prst="rect">
              <a:avLst/>
            </a:prstGeom>
          </p:spPr>
        </p:pic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D0EC7F8C-CC94-31AC-2BC7-F6E32814FC7F}"/>
                </a:ext>
              </a:extLst>
            </p:cNvPr>
            <p:cNvSpPr/>
            <p:nvPr/>
          </p:nvSpPr>
          <p:spPr>
            <a:xfrm>
              <a:off x="6110000" y="5046964"/>
              <a:ext cx="1700695" cy="14317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50CE0D3E-F9D3-5C82-3CF4-B838A4750180}"/>
                </a:ext>
              </a:extLst>
            </p:cNvPr>
            <p:cNvSpPr/>
            <p:nvPr/>
          </p:nvSpPr>
          <p:spPr>
            <a:xfrm>
              <a:off x="8438262" y="5265195"/>
              <a:ext cx="554036" cy="14317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F8B4B1A5-E1FD-2ED2-0214-780614960959}"/>
              </a:ext>
            </a:extLst>
          </p:cNvPr>
          <p:cNvGrpSpPr/>
          <p:nvPr/>
        </p:nvGrpSpPr>
        <p:grpSpPr>
          <a:xfrm>
            <a:off x="9367347" y="3820965"/>
            <a:ext cx="2729610" cy="2043479"/>
            <a:chOff x="9367347" y="3820965"/>
            <a:chExt cx="2729610" cy="2043479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1ABCC43-D6CD-3BEB-C5FA-A224A90B3C76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9367347" y="3820965"/>
              <a:ext cx="2729610" cy="2043479"/>
            </a:xfrm>
            <a:prstGeom prst="rect">
              <a:avLst/>
            </a:prstGeom>
          </p:spPr>
        </p:pic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CE7EA18C-FACE-19EA-484C-1C40F5D686EA}"/>
                </a:ext>
              </a:extLst>
            </p:cNvPr>
            <p:cNvSpPr/>
            <p:nvPr/>
          </p:nvSpPr>
          <p:spPr>
            <a:xfrm>
              <a:off x="9753747" y="4597666"/>
              <a:ext cx="479222" cy="1657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C6BB42F5-EE2E-E496-D0F4-D5327D3BCF0D}"/>
              </a:ext>
            </a:extLst>
          </p:cNvPr>
          <p:cNvSpPr txBox="1"/>
          <p:nvPr/>
        </p:nvSpPr>
        <p:spPr>
          <a:xfrm>
            <a:off x="198318" y="4163277"/>
            <a:ext cx="5137945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エクセルシートに戻り，</a:t>
            </a:r>
            <a:endParaRPr kumimoji="1" lang="en-US" altLang="ja-JP" dirty="0"/>
          </a:p>
          <a:p>
            <a:r>
              <a:rPr kumimoji="1" lang="en-US" altLang="ja-JP" dirty="0"/>
              <a:t>Alt+F8</a:t>
            </a:r>
            <a:r>
              <a:rPr kumimoji="1" lang="ja-JP" altLang="en-US" dirty="0"/>
              <a:t>でマクロの一覧を表示</a:t>
            </a:r>
            <a:endParaRPr kumimoji="1" lang="en-US" altLang="ja-JP" dirty="0"/>
          </a:p>
          <a:p>
            <a:r>
              <a:rPr lang="en-US" altLang="ja-JP" dirty="0"/>
              <a:t>“</a:t>
            </a:r>
            <a:r>
              <a:rPr lang="en-US" altLang="ja-JP" dirty="0" err="1"/>
              <a:t>PERSONAL_XLSB!ThisWorkbook</a:t>
            </a:r>
            <a:r>
              <a:rPr lang="en-US" altLang="ja-JP" dirty="0"/>
              <a:t>!</a:t>
            </a:r>
            <a:r>
              <a:rPr lang="ja-JP" altLang="en-US" dirty="0"/>
              <a:t>作図</a:t>
            </a:r>
            <a:r>
              <a:rPr lang="en-US" altLang="ja-JP" dirty="0"/>
              <a:t>”</a:t>
            </a:r>
            <a:r>
              <a:rPr lang="ja-JP" altLang="en-US" dirty="0"/>
              <a:t>を選択</a:t>
            </a:r>
            <a:endParaRPr lang="en-US" altLang="ja-JP" dirty="0"/>
          </a:p>
          <a:p>
            <a:r>
              <a:rPr lang="ja-JP" altLang="en-US" dirty="0"/>
              <a:t>オプションでショートカットを設定</a:t>
            </a:r>
            <a:endParaRPr kumimoji="1" lang="en-US" altLang="ja-JP" dirty="0"/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82D424B5-FDDC-1043-059E-1B245EE88D5A}"/>
              </a:ext>
            </a:extLst>
          </p:cNvPr>
          <p:cNvSpPr txBox="1"/>
          <p:nvPr/>
        </p:nvSpPr>
        <p:spPr>
          <a:xfrm>
            <a:off x="5766697" y="6506959"/>
            <a:ext cx="640431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設定したショートカットキーでフォームが表示されれば</a:t>
            </a:r>
            <a:r>
              <a:rPr kumimoji="1" lang="en-US" altLang="ja-JP" dirty="0"/>
              <a:t>OK!!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3687501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1" name="グループ化 10">
            <a:extLst>
              <a:ext uri="{FF2B5EF4-FFF2-40B4-BE49-F238E27FC236}">
                <a16:creationId xmlns:a16="http://schemas.microsoft.com/office/drawing/2014/main" id="{27F8C134-E633-5A24-04FC-315BF90A1219}"/>
              </a:ext>
            </a:extLst>
          </p:cNvPr>
          <p:cNvGrpSpPr/>
          <p:nvPr/>
        </p:nvGrpSpPr>
        <p:grpSpPr>
          <a:xfrm>
            <a:off x="1555827" y="596997"/>
            <a:ext cx="8560764" cy="2221606"/>
            <a:chOff x="2669079" y="1247218"/>
            <a:chExt cx="8560764" cy="2221606"/>
          </a:xfrm>
        </p:grpSpPr>
        <p:pic>
          <p:nvPicPr>
            <p:cNvPr id="4" name="図 3">
              <a:extLst>
                <a:ext uri="{FF2B5EF4-FFF2-40B4-BE49-F238E27FC236}">
                  <a16:creationId xmlns:a16="http://schemas.microsoft.com/office/drawing/2014/main" id="{01C76AF1-18D2-AE69-E0CB-588A86C96174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69079" y="1247218"/>
              <a:ext cx="8560764" cy="2221606"/>
            </a:xfrm>
            <a:prstGeom prst="rect">
              <a:avLst/>
            </a:prstGeom>
          </p:spPr>
        </p:pic>
        <p:sp>
          <p:nvSpPr>
            <p:cNvPr id="9" name="四角形: 角を丸くする 8">
              <a:extLst>
                <a:ext uri="{FF2B5EF4-FFF2-40B4-BE49-F238E27FC236}">
                  <a16:creationId xmlns:a16="http://schemas.microsoft.com/office/drawing/2014/main" id="{A84C445A-AF76-54C0-1DD7-73378F7E8FFA}"/>
                </a:ext>
              </a:extLst>
            </p:cNvPr>
            <p:cNvSpPr/>
            <p:nvPr/>
          </p:nvSpPr>
          <p:spPr>
            <a:xfrm>
              <a:off x="3039007" y="2216705"/>
              <a:ext cx="726659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10" name="四角形: 角を丸くする 9">
              <a:extLst>
                <a:ext uri="{FF2B5EF4-FFF2-40B4-BE49-F238E27FC236}">
                  <a16:creationId xmlns:a16="http://schemas.microsoft.com/office/drawing/2014/main" id="{5FF0FD2B-E78C-0E04-E807-C50D2A740053}"/>
                </a:ext>
              </a:extLst>
            </p:cNvPr>
            <p:cNvSpPr/>
            <p:nvPr/>
          </p:nvSpPr>
          <p:spPr>
            <a:xfrm>
              <a:off x="3378944" y="1895302"/>
              <a:ext cx="779707" cy="141316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4" name="矢印: 右 23">
            <a:extLst>
              <a:ext uri="{FF2B5EF4-FFF2-40B4-BE49-F238E27FC236}">
                <a16:creationId xmlns:a16="http://schemas.microsoft.com/office/drawing/2014/main" id="{388F2B50-B3E8-4B82-89A4-60B17195828E}"/>
              </a:ext>
            </a:extLst>
          </p:cNvPr>
          <p:cNvSpPr/>
          <p:nvPr/>
        </p:nvSpPr>
        <p:spPr>
          <a:xfrm>
            <a:off x="8057965" y="4500490"/>
            <a:ext cx="334822" cy="772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30" name="グループ化 29">
            <a:extLst>
              <a:ext uri="{FF2B5EF4-FFF2-40B4-BE49-F238E27FC236}">
                <a16:creationId xmlns:a16="http://schemas.microsoft.com/office/drawing/2014/main" id="{6DF53A9B-8561-B703-0427-22878FAE4160}"/>
              </a:ext>
            </a:extLst>
          </p:cNvPr>
          <p:cNvGrpSpPr/>
          <p:nvPr/>
        </p:nvGrpSpPr>
        <p:grpSpPr>
          <a:xfrm>
            <a:off x="4403431" y="3290251"/>
            <a:ext cx="3382017" cy="3039410"/>
            <a:chOff x="6110000" y="3749163"/>
            <a:chExt cx="3013797" cy="2708492"/>
          </a:xfrm>
        </p:grpSpPr>
        <p:pic>
          <p:nvPicPr>
            <p:cNvPr id="18" name="図 17">
              <a:extLst>
                <a:ext uri="{FF2B5EF4-FFF2-40B4-BE49-F238E27FC236}">
                  <a16:creationId xmlns:a16="http://schemas.microsoft.com/office/drawing/2014/main" id="{80807127-4E68-6DD9-8671-6D7931E2389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6110000" y="3749163"/>
              <a:ext cx="3013797" cy="2708492"/>
            </a:xfrm>
            <a:prstGeom prst="rect">
              <a:avLst/>
            </a:prstGeom>
          </p:spPr>
        </p:pic>
        <p:sp>
          <p:nvSpPr>
            <p:cNvPr id="25" name="四角形: 角を丸くする 24">
              <a:extLst>
                <a:ext uri="{FF2B5EF4-FFF2-40B4-BE49-F238E27FC236}">
                  <a16:creationId xmlns:a16="http://schemas.microsoft.com/office/drawing/2014/main" id="{D0EC7F8C-CC94-31AC-2BC7-F6E32814FC7F}"/>
                </a:ext>
              </a:extLst>
            </p:cNvPr>
            <p:cNvSpPr/>
            <p:nvPr/>
          </p:nvSpPr>
          <p:spPr>
            <a:xfrm>
              <a:off x="6110000" y="5046964"/>
              <a:ext cx="1700695" cy="14317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26" name="四角形: 角を丸くする 25">
              <a:extLst>
                <a:ext uri="{FF2B5EF4-FFF2-40B4-BE49-F238E27FC236}">
                  <a16:creationId xmlns:a16="http://schemas.microsoft.com/office/drawing/2014/main" id="{50CE0D3E-F9D3-5C82-3CF4-B838A4750180}"/>
                </a:ext>
              </a:extLst>
            </p:cNvPr>
            <p:cNvSpPr/>
            <p:nvPr/>
          </p:nvSpPr>
          <p:spPr>
            <a:xfrm>
              <a:off x="8438262" y="5265195"/>
              <a:ext cx="554036" cy="14317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grpSp>
        <p:nvGrpSpPr>
          <p:cNvPr id="31" name="グループ化 30">
            <a:extLst>
              <a:ext uri="{FF2B5EF4-FFF2-40B4-BE49-F238E27FC236}">
                <a16:creationId xmlns:a16="http://schemas.microsoft.com/office/drawing/2014/main" id="{F8B4B1A5-E1FD-2ED2-0214-780614960959}"/>
              </a:ext>
            </a:extLst>
          </p:cNvPr>
          <p:cNvGrpSpPr/>
          <p:nvPr/>
        </p:nvGrpSpPr>
        <p:grpSpPr>
          <a:xfrm>
            <a:off x="8500853" y="3776104"/>
            <a:ext cx="2967546" cy="2221606"/>
            <a:chOff x="9367347" y="3820965"/>
            <a:chExt cx="2729610" cy="2043479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41ABCC43-D6CD-3BEB-C5FA-A224A90B3C76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9367347" y="3820965"/>
              <a:ext cx="2729610" cy="2043479"/>
            </a:xfrm>
            <a:prstGeom prst="rect">
              <a:avLst/>
            </a:prstGeom>
          </p:spPr>
        </p:pic>
        <p:sp>
          <p:nvSpPr>
            <p:cNvPr id="27" name="四角形: 角を丸くする 26">
              <a:extLst>
                <a:ext uri="{FF2B5EF4-FFF2-40B4-BE49-F238E27FC236}">
                  <a16:creationId xmlns:a16="http://schemas.microsoft.com/office/drawing/2014/main" id="{CE7EA18C-FACE-19EA-484C-1C40F5D686EA}"/>
                </a:ext>
              </a:extLst>
            </p:cNvPr>
            <p:cNvSpPr/>
            <p:nvPr/>
          </p:nvSpPr>
          <p:spPr>
            <a:xfrm>
              <a:off x="9753747" y="4597666"/>
              <a:ext cx="479222" cy="16577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5D1D87E2-E87D-8449-45A1-B727533B146E}"/>
              </a:ext>
            </a:extLst>
          </p:cNvPr>
          <p:cNvSpPr txBox="1"/>
          <p:nvPr/>
        </p:nvSpPr>
        <p:spPr>
          <a:xfrm>
            <a:off x="976044" y="3591438"/>
            <a:ext cx="15696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シートに戻り</a:t>
            </a:r>
            <a:endParaRPr kumimoji="1" lang="ja-JP" altLang="en-US" dirty="0"/>
          </a:p>
        </p:txBody>
      </p:sp>
      <p:sp>
        <p:nvSpPr>
          <p:cNvPr id="3" name="テキスト ボックス 2">
            <a:extLst>
              <a:ext uri="{FF2B5EF4-FFF2-40B4-BE49-F238E27FC236}">
                <a16:creationId xmlns:a16="http://schemas.microsoft.com/office/drawing/2014/main" id="{90E4907D-5C49-4958-7AB8-68716946D906}"/>
              </a:ext>
            </a:extLst>
          </p:cNvPr>
          <p:cNvSpPr txBox="1"/>
          <p:nvPr/>
        </p:nvSpPr>
        <p:spPr>
          <a:xfrm>
            <a:off x="3194894" y="4098463"/>
            <a:ext cx="91242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Alt+F8</a:t>
            </a:r>
            <a:endParaRPr kumimoji="1" lang="ja-JP" altLang="en-US" dirty="0"/>
          </a:p>
        </p:txBody>
      </p:sp>
      <p:sp>
        <p:nvSpPr>
          <p:cNvPr id="7" name="矢印: 右 6">
            <a:extLst>
              <a:ext uri="{FF2B5EF4-FFF2-40B4-BE49-F238E27FC236}">
                <a16:creationId xmlns:a16="http://schemas.microsoft.com/office/drawing/2014/main" id="{73F1C804-EEAA-4739-7542-9AAA8F5FEC87}"/>
              </a:ext>
            </a:extLst>
          </p:cNvPr>
          <p:cNvSpPr/>
          <p:nvPr/>
        </p:nvSpPr>
        <p:spPr>
          <a:xfrm>
            <a:off x="3477956" y="4467795"/>
            <a:ext cx="476956" cy="77283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15" name="図 14">
            <a:extLst>
              <a:ext uri="{FF2B5EF4-FFF2-40B4-BE49-F238E27FC236}">
                <a16:creationId xmlns:a16="http://schemas.microsoft.com/office/drawing/2014/main" id="{614E198A-E57C-509D-CAC7-BF80D2000A2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34920" y="4086128"/>
            <a:ext cx="2651908" cy="13760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110168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E513F6FA-91B6-7173-A0B1-8CB89919B28E}"/>
              </a:ext>
            </a:extLst>
          </p:cNvPr>
          <p:cNvSpPr txBox="1"/>
          <p:nvPr/>
        </p:nvSpPr>
        <p:spPr>
          <a:xfrm>
            <a:off x="93365" y="108680"/>
            <a:ext cx="604524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/>
              <a:t>4.1 </a:t>
            </a:r>
            <a:r>
              <a:rPr lang="en-US" altLang="ja-JP" b="1" u="sng" dirty="0" err="1"/>
              <a:t>xlwings</a:t>
            </a:r>
            <a:r>
              <a:rPr lang="ja-JP" altLang="en-US" b="1" u="sng" dirty="0"/>
              <a:t>のインストールとエクセルアドインの追加</a:t>
            </a:r>
            <a:endParaRPr lang="en-US" altLang="ja-JP" u="sng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6B4BFBE7-6347-8E83-AC49-DE536DBADD88}"/>
              </a:ext>
            </a:extLst>
          </p:cNvPr>
          <p:cNvSpPr txBox="1"/>
          <p:nvPr/>
        </p:nvSpPr>
        <p:spPr>
          <a:xfrm>
            <a:off x="1841522" y="1808850"/>
            <a:ext cx="2669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&gt;&gt;&gt; pip install </a:t>
            </a:r>
            <a:r>
              <a:rPr kumimoji="1" lang="en-US" altLang="ja-JP" dirty="0" err="1"/>
              <a:t>xlwings</a:t>
            </a:r>
            <a:endParaRPr kumimoji="1" lang="ja-JP" altLang="en-US" dirty="0"/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48E6959F-16F0-B3B0-B5B5-3152D4DE7B24}"/>
              </a:ext>
            </a:extLst>
          </p:cNvPr>
          <p:cNvSpPr txBox="1"/>
          <p:nvPr/>
        </p:nvSpPr>
        <p:spPr>
          <a:xfrm>
            <a:off x="1841522" y="2624419"/>
            <a:ext cx="31266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&gt;&gt;&gt; </a:t>
            </a:r>
            <a:r>
              <a:rPr kumimoji="1" lang="en-US" altLang="ja-JP" dirty="0" err="1"/>
              <a:t>conda</a:t>
            </a:r>
            <a:r>
              <a:rPr kumimoji="1" lang="en-US" altLang="ja-JP" dirty="0"/>
              <a:t> install </a:t>
            </a:r>
            <a:r>
              <a:rPr kumimoji="1" lang="en-US" altLang="ja-JP" dirty="0" err="1"/>
              <a:t>xlwings</a:t>
            </a:r>
            <a:endParaRPr kumimoji="1" lang="ja-JP" altLang="en-US" dirty="0"/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B0A481C4-FEA4-6DBA-5AC5-8019AB207BC1}"/>
              </a:ext>
            </a:extLst>
          </p:cNvPr>
          <p:cNvSpPr txBox="1"/>
          <p:nvPr/>
        </p:nvSpPr>
        <p:spPr>
          <a:xfrm>
            <a:off x="5150863" y="2992086"/>
            <a:ext cx="5216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を実行し</a:t>
            </a:r>
            <a:r>
              <a:rPr kumimoji="1" lang="en-US" altLang="ja-JP" dirty="0" err="1"/>
              <a:t>xlwings</a:t>
            </a:r>
            <a:r>
              <a:rPr kumimoji="1" lang="ja-JP" altLang="en-US" dirty="0"/>
              <a:t>ライブラリをインストールする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6A248625-5CA1-28FB-631E-AFAEF57C39FA}"/>
              </a:ext>
            </a:extLst>
          </p:cNvPr>
          <p:cNvSpPr txBox="1"/>
          <p:nvPr/>
        </p:nvSpPr>
        <p:spPr>
          <a:xfrm>
            <a:off x="972589" y="1439518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anaconda</a:t>
            </a:r>
            <a:r>
              <a:rPr kumimoji="1" lang="ja-JP" altLang="en-US" dirty="0"/>
              <a:t>以外の場合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84F8A352-262B-5F2F-503C-CA8FA0A43828}"/>
              </a:ext>
            </a:extLst>
          </p:cNvPr>
          <p:cNvSpPr txBox="1"/>
          <p:nvPr/>
        </p:nvSpPr>
        <p:spPr>
          <a:xfrm>
            <a:off x="972589" y="2255087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anaconda</a:t>
            </a:r>
            <a:r>
              <a:rPr kumimoji="1" lang="ja-JP" altLang="en-US" dirty="0"/>
              <a:t>の場合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E48A099-8E17-E00D-8787-09495A5DEECC}"/>
              </a:ext>
            </a:extLst>
          </p:cNvPr>
          <p:cNvSpPr txBox="1"/>
          <p:nvPr/>
        </p:nvSpPr>
        <p:spPr>
          <a:xfrm>
            <a:off x="195004" y="662678"/>
            <a:ext cx="444063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開いている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があれば全て閉じておく</a:t>
            </a:r>
          </a:p>
        </p:txBody>
      </p:sp>
      <p:sp>
        <p:nvSpPr>
          <p:cNvPr id="17" name="テキスト ボックス 16">
            <a:extLst>
              <a:ext uri="{FF2B5EF4-FFF2-40B4-BE49-F238E27FC236}">
                <a16:creationId xmlns:a16="http://schemas.microsoft.com/office/drawing/2014/main" id="{9DB8AAD2-51F3-40CC-06B4-2DAC6031B755}"/>
              </a:ext>
            </a:extLst>
          </p:cNvPr>
          <p:cNvSpPr txBox="1"/>
          <p:nvPr/>
        </p:nvSpPr>
        <p:spPr>
          <a:xfrm>
            <a:off x="518169" y="3811151"/>
            <a:ext cx="3061162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&gt;&gt;&gt; </a:t>
            </a:r>
            <a:r>
              <a:rPr lang="en-US" altLang="ja-JP" dirty="0" err="1"/>
              <a:t>xlwings</a:t>
            </a:r>
            <a:r>
              <a:rPr lang="en-US" altLang="ja-JP" dirty="0"/>
              <a:t> </a:t>
            </a:r>
            <a:r>
              <a:rPr lang="en-US" altLang="ja-JP" dirty="0" err="1"/>
              <a:t>addin</a:t>
            </a:r>
            <a:r>
              <a:rPr lang="en-US" altLang="ja-JP" dirty="0"/>
              <a:t> install</a:t>
            </a:r>
          </a:p>
          <a:p>
            <a:r>
              <a:rPr lang="en-US" altLang="ja-JP" dirty="0"/>
              <a:t>&gt;&gt;&gt; </a:t>
            </a:r>
            <a:r>
              <a:rPr lang="en-US" altLang="ja-JP" dirty="0" err="1"/>
              <a:t>xlwings</a:t>
            </a:r>
            <a:r>
              <a:rPr lang="en-US" altLang="ja-JP" dirty="0"/>
              <a:t> config create</a:t>
            </a:r>
            <a:endParaRPr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08EC6A19-85FC-F42E-09E7-C80114C1EC2D}"/>
              </a:ext>
            </a:extLst>
          </p:cNvPr>
          <p:cNvSpPr txBox="1"/>
          <p:nvPr/>
        </p:nvSpPr>
        <p:spPr>
          <a:xfrm>
            <a:off x="195004" y="1030796"/>
            <a:ext cx="88569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Powershell</a:t>
            </a:r>
            <a:r>
              <a:rPr kumimoji="1" lang="ja-JP" altLang="en-US" dirty="0"/>
              <a:t>または</a:t>
            </a:r>
            <a:r>
              <a:rPr kumimoji="1" lang="en-US" altLang="ja-JP" dirty="0" err="1"/>
              <a:t>AnacondaPrompt</a:t>
            </a:r>
            <a:r>
              <a:rPr kumimoji="1" lang="en-US" altLang="ja-JP" dirty="0"/>
              <a:t>(anaconda</a:t>
            </a:r>
            <a:r>
              <a:rPr kumimoji="1" lang="ja-JP" altLang="en-US" dirty="0"/>
              <a:t>の場合</a:t>
            </a:r>
            <a:r>
              <a:rPr kumimoji="1" lang="en-US" altLang="ja-JP" dirty="0"/>
              <a:t>)</a:t>
            </a:r>
            <a:r>
              <a:rPr kumimoji="1" lang="ja-JP" altLang="en-US" dirty="0"/>
              <a:t>を開き</a:t>
            </a:r>
            <a:r>
              <a:rPr kumimoji="1" lang="en-US" altLang="ja-JP" dirty="0"/>
              <a:t>,</a:t>
            </a:r>
            <a:r>
              <a:rPr kumimoji="1" lang="ja-JP" altLang="en-US" dirty="0"/>
              <a:t>作成した</a:t>
            </a:r>
            <a:r>
              <a:rPr kumimoji="1" lang="ja-JP" altLang="en-US" u="sng" dirty="0"/>
              <a:t>仮想環境下</a:t>
            </a:r>
            <a:r>
              <a:rPr kumimoji="1" lang="ja-JP" altLang="en-US" dirty="0"/>
              <a:t>で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9000F8F7-BBE8-2C10-665C-25D29D5EADB7}"/>
              </a:ext>
            </a:extLst>
          </p:cNvPr>
          <p:cNvSpPr txBox="1"/>
          <p:nvPr/>
        </p:nvSpPr>
        <p:spPr>
          <a:xfrm>
            <a:off x="195004" y="3402429"/>
            <a:ext cx="6463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次に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DD4AC988-875C-8D36-449B-D3DEFF598808}"/>
              </a:ext>
            </a:extLst>
          </p:cNvPr>
          <p:cNvSpPr txBox="1"/>
          <p:nvPr/>
        </p:nvSpPr>
        <p:spPr>
          <a:xfrm>
            <a:off x="4322362" y="4088150"/>
            <a:ext cx="405686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を実行し</a:t>
            </a:r>
            <a:r>
              <a:rPr kumimoji="1" lang="en-US" altLang="ja-JP" dirty="0" err="1"/>
              <a:t>xlwings</a:t>
            </a:r>
            <a:r>
              <a:rPr kumimoji="1" lang="ja-JP" altLang="en-US" dirty="0"/>
              <a:t>アドインを追加する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0E84FBFA-3EA6-6256-1DAA-8DA6A92E6E7E}"/>
              </a:ext>
            </a:extLst>
          </p:cNvPr>
          <p:cNvSpPr txBox="1"/>
          <p:nvPr/>
        </p:nvSpPr>
        <p:spPr>
          <a:xfrm>
            <a:off x="2552008" y="4768710"/>
            <a:ext cx="54633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再度</a:t>
            </a:r>
            <a:r>
              <a:rPr kumimoji="1" lang="en-US" altLang="ja-JP" dirty="0"/>
              <a:t>Excel</a:t>
            </a:r>
            <a:r>
              <a:rPr kumimoji="1" lang="ja-JP" altLang="en-US" dirty="0"/>
              <a:t>を開くと</a:t>
            </a:r>
            <a:r>
              <a:rPr kumimoji="1" lang="en-US" altLang="ja-JP" dirty="0" err="1"/>
              <a:t>xlwings</a:t>
            </a:r>
            <a:r>
              <a:rPr kumimoji="1" lang="ja-JP" altLang="en-US" dirty="0"/>
              <a:t>のタブが追加されている</a:t>
            </a:r>
          </a:p>
        </p:txBody>
      </p:sp>
      <p:pic>
        <p:nvPicPr>
          <p:cNvPr id="23" name="図 22">
            <a:extLst>
              <a:ext uri="{FF2B5EF4-FFF2-40B4-BE49-F238E27FC236}">
                <a16:creationId xmlns:a16="http://schemas.microsoft.com/office/drawing/2014/main" id="{FFE7B93F-55FE-D971-0046-23F9A7F953D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60320" y="5274882"/>
            <a:ext cx="8890457" cy="1263715"/>
          </a:xfrm>
          <a:prstGeom prst="rect">
            <a:avLst/>
          </a:prstGeom>
        </p:spPr>
      </p:pic>
      <p:sp>
        <p:nvSpPr>
          <p:cNvPr id="3" name="吹き出し: 角を丸めた四角形 2">
            <a:extLst>
              <a:ext uri="{FF2B5EF4-FFF2-40B4-BE49-F238E27FC236}">
                <a16:creationId xmlns:a16="http://schemas.microsoft.com/office/drawing/2014/main" id="{002C0EE6-2FF1-D42F-DE8E-9E3588221933}"/>
              </a:ext>
            </a:extLst>
          </p:cNvPr>
          <p:cNvSpPr/>
          <p:nvPr/>
        </p:nvSpPr>
        <p:spPr>
          <a:xfrm>
            <a:off x="5317980" y="1439518"/>
            <a:ext cx="6303646" cy="1411872"/>
          </a:xfrm>
          <a:prstGeom prst="wedgeRoundRectCallout">
            <a:avLst>
              <a:gd name="adj1" fmla="val 6469"/>
              <a:gd name="adj2" fmla="val -5410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多分仮想環境下でないとうまくいかない</a:t>
            </a:r>
            <a:endParaRPr kumimoji="1" lang="en-US" altLang="ja-JP" dirty="0"/>
          </a:p>
          <a:p>
            <a:pPr algn="ctr"/>
            <a:r>
              <a:rPr kumimoji="1" lang="en-US" altLang="ja-JP" dirty="0"/>
              <a:t>root</a:t>
            </a:r>
            <a:r>
              <a:rPr kumimoji="1" lang="ja-JP" altLang="en-US" dirty="0"/>
              <a:t>環境で</a:t>
            </a:r>
            <a:r>
              <a:rPr kumimoji="1" lang="en-US" altLang="ja-JP" dirty="0" err="1"/>
              <a:t>xlwings</a:t>
            </a:r>
            <a:r>
              <a:rPr kumimoji="1" lang="ja-JP" altLang="en-US" dirty="0"/>
              <a:t>を動かしたい場合は</a:t>
            </a:r>
            <a:r>
              <a:rPr lang="en-US" altLang="ja-JP" dirty="0" err="1"/>
              <a:t>grrmpy</a:t>
            </a:r>
            <a:r>
              <a:rPr lang="ja-JP" altLang="en-US" dirty="0"/>
              <a:t>を</a:t>
            </a:r>
            <a:r>
              <a:rPr lang="en-US" altLang="ja-JP" dirty="0"/>
              <a:t>root</a:t>
            </a:r>
            <a:r>
              <a:rPr lang="ja-JP" altLang="en-US" dirty="0"/>
              <a:t>にインストールする必要があるが</a:t>
            </a:r>
            <a:r>
              <a:rPr lang="en-US" altLang="ja-JP" dirty="0"/>
              <a:t>,</a:t>
            </a:r>
            <a:r>
              <a:rPr lang="ja-JP" altLang="en-US" dirty="0"/>
              <a:t>自作ライブラリなので環境を破壊しかねないのでお勧めしない</a:t>
            </a:r>
            <a:endParaRPr kumimoji="1" lang="ja-JP" altLang="en-US" dirty="0"/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861A0B17-1367-E4B6-BF83-2CB5BEC8118A}"/>
              </a:ext>
            </a:extLst>
          </p:cNvPr>
          <p:cNvSpPr txBox="1"/>
          <p:nvPr/>
        </p:nvSpPr>
        <p:spPr>
          <a:xfrm>
            <a:off x="6087777" y="213396"/>
            <a:ext cx="36856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xlwings</a:t>
            </a:r>
            <a:r>
              <a:rPr kumimoji="1" lang="en-US" altLang="ja-JP" dirty="0"/>
              <a:t>==0.27.14</a:t>
            </a:r>
            <a:r>
              <a:rPr kumimoji="1" lang="ja-JP" altLang="en-US" dirty="0"/>
              <a:t>で動作確認済み</a:t>
            </a:r>
          </a:p>
        </p:txBody>
      </p:sp>
    </p:spTree>
    <p:extLst>
      <p:ext uri="{BB962C8B-B14F-4D97-AF65-F5344CB8AC3E}">
        <p14:creationId xmlns:p14="http://schemas.microsoft.com/office/powerpoint/2010/main" val="16993410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3" name="グループ化 22">
            <a:extLst>
              <a:ext uri="{FF2B5EF4-FFF2-40B4-BE49-F238E27FC236}">
                <a16:creationId xmlns:a16="http://schemas.microsoft.com/office/drawing/2014/main" id="{A4860A25-75D7-F83E-D6A6-D6648BC91FD5}"/>
              </a:ext>
            </a:extLst>
          </p:cNvPr>
          <p:cNvGrpSpPr/>
          <p:nvPr/>
        </p:nvGrpSpPr>
        <p:grpSpPr>
          <a:xfrm>
            <a:off x="1172482" y="3053808"/>
            <a:ext cx="7173496" cy="1019661"/>
            <a:chOff x="1172482" y="3404180"/>
            <a:chExt cx="8890457" cy="1263715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055F67A7-DDA3-88A3-37B4-20803FA609D1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2482" y="3404180"/>
              <a:ext cx="8890457" cy="1263715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73E00DA7-3B04-1C75-DAA3-E4EC2F353FDD}"/>
                </a:ext>
              </a:extLst>
            </p:cNvPr>
            <p:cNvSpPr/>
            <p:nvPr/>
          </p:nvSpPr>
          <p:spPr>
            <a:xfrm>
              <a:off x="3831162" y="3687471"/>
              <a:ext cx="1786548" cy="58084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A993B53A-39F5-C961-6810-98A951ECB524}"/>
              </a:ext>
            </a:extLst>
          </p:cNvPr>
          <p:cNvSpPr txBox="1"/>
          <p:nvPr/>
        </p:nvSpPr>
        <p:spPr>
          <a:xfrm>
            <a:off x="216131" y="509846"/>
            <a:ext cx="23743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anaconda</a:t>
            </a:r>
            <a:r>
              <a:rPr kumimoji="1" lang="ja-JP" altLang="en-US" dirty="0"/>
              <a:t>以外の場合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AB4D5B17-52F5-AD43-4324-0CEBCFE53243}"/>
              </a:ext>
            </a:extLst>
          </p:cNvPr>
          <p:cNvSpPr txBox="1"/>
          <p:nvPr/>
        </p:nvSpPr>
        <p:spPr>
          <a:xfrm>
            <a:off x="216131" y="2624638"/>
            <a:ext cx="1912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anaconda</a:t>
            </a:r>
            <a:r>
              <a:rPr kumimoji="1" lang="ja-JP" altLang="en-US" dirty="0"/>
              <a:t>の場合</a:t>
            </a:r>
          </a:p>
        </p:txBody>
      </p: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7737A6F8-F2CA-347C-FB74-6377D3D5351A}"/>
              </a:ext>
            </a:extLst>
          </p:cNvPr>
          <p:cNvGrpSpPr/>
          <p:nvPr/>
        </p:nvGrpSpPr>
        <p:grpSpPr>
          <a:xfrm>
            <a:off x="1172482" y="1071110"/>
            <a:ext cx="6325598" cy="899139"/>
            <a:chOff x="1172482" y="1012183"/>
            <a:chExt cx="8890457" cy="1263715"/>
          </a:xfrm>
        </p:grpSpPr>
        <p:pic>
          <p:nvPicPr>
            <p:cNvPr id="12" name="図 11">
              <a:extLst>
                <a:ext uri="{FF2B5EF4-FFF2-40B4-BE49-F238E27FC236}">
                  <a16:creationId xmlns:a16="http://schemas.microsoft.com/office/drawing/2014/main" id="{58E8752B-C6F0-A53A-39C7-838DF68FBF63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172482" y="1012183"/>
              <a:ext cx="8890457" cy="1263715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9DDC2164-831E-95C5-B26B-E88696768C92}"/>
                </a:ext>
              </a:extLst>
            </p:cNvPr>
            <p:cNvSpPr/>
            <p:nvPr/>
          </p:nvSpPr>
          <p:spPr>
            <a:xfrm>
              <a:off x="1697224" y="1285901"/>
              <a:ext cx="2133937" cy="26026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672C7FC3-605C-AD92-A966-82BEC553D0A5}"/>
              </a:ext>
            </a:extLst>
          </p:cNvPr>
          <p:cNvSpPr txBox="1"/>
          <p:nvPr/>
        </p:nvSpPr>
        <p:spPr>
          <a:xfrm>
            <a:off x="980903" y="2012612"/>
            <a:ext cx="82686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インタプリタが設定されていない場合</a:t>
            </a:r>
            <a:r>
              <a:rPr kumimoji="1" lang="en-US" altLang="ja-JP" sz="1600" dirty="0"/>
              <a:t>,</a:t>
            </a:r>
            <a:r>
              <a:rPr lang="ja-JP" altLang="en-US" sz="1600" dirty="0"/>
              <a:t>仮想環境の</a:t>
            </a:r>
            <a:r>
              <a:rPr lang="en-US" altLang="ja-JP" sz="1600" dirty="0"/>
              <a:t>python</a:t>
            </a:r>
            <a:r>
              <a:rPr lang="ja-JP" altLang="en-US" sz="1600" dirty="0"/>
              <a:t>インタプリタのパスを打ち込む</a:t>
            </a:r>
            <a:endParaRPr lang="en-US" altLang="ja-JP" sz="1600" dirty="0"/>
          </a:p>
          <a:p>
            <a:r>
              <a:rPr kumimoji="1" lang="en-US" altLang="ja-JP" sz="1600" dirty="0"/>
              <a:t>(</a:t>
            </a:r>
            <a:r>
              <a:rPr kumimoji="1" lang="ja-JP" altLang="en-US" sz="1600" dirty="0"/>
              <a:t>自動で書き込まれているはず</a:t>
            </a:r>
            <a:r>
              <a:rPr kumimoji="1" lang="en-US" altLang="ja-JP" sz="1600" dirty="0"/>
              <a:t>)</a:t>
            </a:r>
          </a:p>
        </p:txBody>
      </p:sp>
      <p:sp>
        <p:nvSpPr>
          <p:cNvPr id="19" name="テキスト ボックス 18">
            <a:extLst>
              <a:ext uri="{FF2B5EF4-FFF2-40B4-BE49-F238E27FC236}">
                <a16:creationId xmlns:a16="http://schemas.microsoft.com/office/drawing/2014/main" id="{F8307890-6154-4BA1-4FFF-27D533F3A86A}"/>
              </a:ext>
            </a:extLst>
          </p:cNvPr>
          <p:cNvSpPr txBox="1"/>
          <p:nvPr/>
        </p:nvSpPr>
        <p:spPr>
          <a:xfrm>
            <a:off x="1172482" y="4086151"/>
            <a:ext cx="6082114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600" dirty="0" err="1"/>
              <a:t>Conda</a:t>
            </a:r>
            <a:r>
              <a:rPr kumimoji="1" lang="en-US" altLang="ja-JP" sz="1600" dirty="0"/>
              <a:t> Env</a:t>
            </a:r>
            <a:r>
              <a:rPr kumimoji="1" lang="ja-JP" altLang="en-US" sz="1600" dirty="0"/>
              <a:t>に環境名を入力する</a:t>
            </a:r>
            <a:r>
              <a:rPr kumimoji="1" lang="en-US" altLang="ja-JP" sz="1600" dirty="0"/>
              <a:t>(</a:t>
            </a:r>
            <a:r>
              <a:rPr kumimoji="1" lang="ja-JP" altLang="en-US" sz="1600" dirty="0"/>
              <a:t>多分自動で書かれているはず</a:t>
            </a:r>
            <a:r>
              <a:rPr kumimoji="1" lang="en-US" altLang="ja-JP" sz="1600" dirty="0"/>
              <a:t>??)</a:t>
            </a:r>
          </a:p>
        </p:txBody>
      </p: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A0ACB0BF-C21E-5EBD-6704-53FB524FD1AA}"/>
              </a:ext>
            </a:extLst>
          </p:cNvPr>
          <p:cNvSpPr txBox="1"/>
          <p:nvPr/>
        </p:nvSpPr>
        <p:spPr>
          <a:xfrm>
            <a:off x="93365" y="108680"/>
            <a:ext cx="692369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/>
              <a:t>4.1 </a:t>
            </a:r>
            <a:r>
              <a:rPr lang="en-US" altLang="ja-JP" b="1" u="sng" dirty="0" err="1"/>
              <a:t>xlwings</a:t>
            </a:r>
            <a:r>
              <a:rPr lang="ja-JP" altLang="en-US" b="1" u="sng" dirty="0"/>
              <a:t>の設定</a:t>
            </a:r>
            <a:r>
              <a:rPr lang="en-US" altLang="ja-JP" b="1" u="sng" dirty="0"/>
              <a:t>(</a:t>
            </a:r>
            <a:r>
              <a:rPr lang="ja-JP" altLang="en-US" b="1" u="sng" dirty="0"/>
              <a:t>おそらく始めから正しく設定されているはず</a:t>
            </a:r>
            <a:r>
              <a:rPr lang="en-US" altLang="ja-JP" b="1" u="sng" dirty="0"/>
              <a:t>)</a:t>
            </a:r>
            <a:endParaRPr lang="en-US" altLang="ja-JP" u="sng" dirty="0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A97D79BF-DB18-6664-D394-0B54276A07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317178" y="4542452"/>
            <a:ext cx="4759939" cy="2080876"/>
          </a:xfrm>
          <a:prstGeom prst="rect">
            <a:avLst/>
          </a:prstGeom>
        </p:spPr>
      </p:pic>
      <p:pic>
        <p:nvPicPr>
          <p:cNvPr id="26" name="図 25">
            <a:extLst>
              <a:ext uri="{FF2B5EF4-FFF2-40B4-BE49-F238E27FC236}">
                <a16:creationId xmlns:a16="http://schemas.microsoft.com/office/drawing/2014/main" id="{5E8F36CC-F5D8-0E9F-610D-78151169C45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007543" y="4494537"/>
            <a:ext cx="3083668" cy="2176707"/>
          </a:xfrm>
          <a:prstGeom prst="rect">
            <a:avLst/>
          </a:prstGeom>
        </p:spPr>
      </p:pic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2BBAEB84-DD7D-BA23-B41D-4F1571EE931E}"/>
              </a:ext>
            </a:extLst>
          </p:cNvPr>
          <p:cNvSpPr txBox="1"/>
          <p:nvPr/>
        </p:nvSpPr>
        <p:spPr>
          <a:xfrm>
            <a:off x="3807" y="5325225"/>
            <a:ext cx="4439036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VidualBasic</a:t>
            </a:r>
            <a:r>
              <a:rPr kumimoji="1" lang="ja-JP" altLang="en-US" dirty="0"/>
              <a:t>を開き</a:t>
            </a:r>
            <a:r>
              <a:rPr kumimoji="1" lang="en-US" altLang="ja-JP" dirty="0"/>
              <a:t>,</a:t>
            </a:r>
          </a:p>
          <a:p>
            <a:r>
              <a:rPr kumimoji="1" lang="ja-JP" altLang="en-US" dirty="0"/>
              <a:t>ツール</a:t>
            </a:r>
            <a:r>
              <a:rPr kumimoji="1" lang="en-US" altLang="ja-JP" dirty="0"/>
              <a:t>&gt;</a:t>
            </a:r>
            <a:r>
              <a:rPr kumimoji="1" lang="ja-JP" altLang="en-US" dirty="0"/>
              <a:t>参照設定</a:t>
            </a:r>
            <a:endParaRPr kumimoji="1" lang="en-US" altLang="ja-JP" dirty="0"/>
          </a:p>
          <a:p>
            <a:r>
              <a:rPr lang="ja-JP" altLang="en-US" dirty="0"/>
              <a:t>で</a:t>
            </a:r>
            <a:r>
              <a:rPr lang="en-US" altLang="ja-JP" dirty="0" err="1"/>
              <a:t>xlwings</a:t>
            </a:r>
            <a:r>
              <a:rPr lang="ja-JP" altLang="en-US" dirty="0"/>
              <a:t>にチェックがなければチェック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92260000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" name="グループ化 8">
            <a:extLst>
              <a:ext uri="{FF2B5EF4-FFF2-40B4-BE49-F238E27FC236}">
                <a16:creationId xmlns:a16="http://schemas.microsoft.com/office/drawing/2014/main" id="{DB50446F-A6E0-DDB0-6457-C7E359B3AB4F}"/>
              </a:ext>
            </a:extLst>
          </p:cNvPr>
          <p:cNvGrpSpPr/>
          <p:nvPr/>
        </p:nvGrpSpPr>
        <p:grpSpPr>
          <a:xfrm>
            <a:off x="422830" y="1188721"/>
            <a:ext cx="11346340" cy="1612802"/>
            <a:chOff x="507464" y="2094808"/>
            <a:chExt cx="11346340" cy="1612802"/>
          </a:xfrm>
        </p:grpSpPr>
        <p:grpSp>
          <p:nvGrpSpPr>
            <p:cNvPr id="2" name="グループ化 1">
              <a:extLst>
                <a:ext uri="{FF2B5EF4-FFF2-40B4-BE49-F238E27FC236}">
                  <a16:creationId xmlns:a16="http://schemas.microsoft.com/office/drawing/2014/main" id="{EA0064B5-5589-AB66-0634-4F238AA089EE}"/>
                </a:ext>
              </a:extLst>
            </p:cNvPr>
            <p:cNvGrpSpPr/>
            <p:nvPr/>
          </p:nvGrpSpPr>
          <p:grpSpPr>
            <a:xfrm>
              <a:off x="507464" y="2094808"/>
              <a:ext cx="11346340" cy="1612802"/>
              <a:chOff x="1172482" y="1012183"/>
              <a:chExt cx="8890457" cy="1263715"/>
            </a:xfrm>
          </p:grpSpPr>
          <p:pic>
            <p:nvPicPr>
              <p:cNvPr id="3" name="図 2">
                <a:extLst>
                  <a:ext uri="{FF2B5EF4-FFF2-40B4-BE49-F238E27FC236}">
                    <a16:creationId xmlns:a16="http://schemas.microsoft.com/office/drawing/2014/main" id="{213387A4-D7BA-B7FC-640C-1CDD0361B3CB}"/>
                  </a:ext>
                </a:extLst>
              </p:cNvPr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172482" y="1012183"/>
                <a:ext cx="8890457" cy="1263715"/>
              </a:xfrm>
              <a:prstGeom prst="rect">
                <a:avLst/>
              </a:prstGeom>
            </p:spPr>
          </p:pic>
          <p:sp>
            <p:nvSpPr>
              <p:cNvPr id="4" name="四角形: 角を丸くする 3">
                <a:extLst>
                  <a:ext uri="{FF2B5EF4-FFF2-40B4-BE49-F238E27FC236}">
                    <a16:creationId xmlns:a16="http://schemas.microsoft.com/office/drawing/2014/main" id="{3A53A5C4-7CFA-E676-5673-F15DFFC1F858}"/>
                  </a:ext>
                </a:extLst>
              </p:cNvPr>
              <p:cNvSpPr/>
              <p:nvPr/>
            </p:nvSpPr>
            <p:spPr>
              <a:xfrm>
                <a:off x="1697224" y="1285901"/>
                <a:ext cx="2133937" cy="260267"/>
              </a:xfrm>
              <a:prstGeom prst="roundRect">
                <a:avLst/>
              </a:prstGeom>
              <a:noFill/>
              <a:ln w="3810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 dirty="0"/>
              </a:p>
            </p:txBody>
          </p:sp>
        </p:grpSp>
        <p:sp>
          <p:nvSpPr>
            <p:cNvPr id="6" name="四角形: 角を丸くする 5">
              <a:extLst>
                <a:ext uri="{FF2B5EF4-FFF2-40B4-BE49-F238E27FC236}">
                  <a16:creationId xmlns:a16="http://schemas.microsoft.com/office/drawing/2014/main" id="{1A2C6AB8-1E1D-AA75-3CA3-A2E204CE850C}"/>
                </a:ext>
              </a:extLst>
            </p:cNvPr>
            <p:cNvSpPr/>
            <p:nvPr/>
          </p:nvSpPr>
          <p:spPr>
            <a:xfrm>
              <a:off x="7098594" y="2111975"/>
              <a:ext cx="889937" cy="332163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  <p:sp>
          <p:nvSpPr>
            <p:cNvPr id="8" name="四角形: 角を丸くする 7">
              <a:extLst>
                <a:ext uri="{FF2B5EF4-FFF2-40B4-BE49-F238E27FC236}">
                  <a16:creationId xmlns:a16="http://schemas.microsoft.com/office/drawing/2014/main" id="{CD10C43C-9003-CE19-0FE9-C05A47D42764}"/>
                </a:ext>
              </a:extLst>
            </p:cNvPr>
            <p:cNvSpPr/>
            <p:nvPr/>
          </p:nvSpPr>
          <p:spPr>
            <a:xfrm>
              <a:off x="3900572" y="2444138"/>
              <a:ext cx="2195428" cy="65650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 dirty="0"/>
            </a:p>
          </p:txBody>
        </p:sp>
      </p:grpSp>
      <p:pic>
        <p:nvPicPr>
          <p:cNvPr id="11" name="図 10">
            <a:extLst>
              <a:ext uri="{FF2B5EF4-FFF2-40B4-BE49-F238E27FC236}">
                <a16:creationId xmlns:a16="http://schemas.microsoft.com/office/drawing/2014/main" id="{D84B746C-66D2-14A7-83D0-1FCE15FC1DB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27762" y="3678655"/>
            <a:ext cx="5943258" cy="2598181"/>
          </a:xfrm>
          <a:prstGeom prst="rect">
            <a:avLst/>
          </a:prstGeom>
        </p:spPr>
      </p:pic>
      <p:pic>
        <p:nvPicPr>
          <p:cNvPr id="25" name="図 24">
            <a:extLst>
              <a:ext uri="{FF2B5EF4-FFF2-40B4-BE49-F238E27FC236}">
                <a16:creationId xmlns:a16="http://schemas.microsoft.com/office/drawing/2014/main" id="{A7D6BAF6-DE47-D3CE-BF76-CE45CF8D155D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253555" y="3668800"/>
            <a:ext cx="3810683" cy="2689894"/>
          </a:xfrm>
          <a:prstGeom prst="rect">
            <a:avLst/>
          </a:prstGeom>
        </p:spPr>
      </p:pic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593467DE-5AD1-1414-AAD8-DCD1F4F188AB}"/>
              </a:ext>
            </a:extLst>
          </p:cNvPr>
          <p:cNvSpPr txBox="1"/>
          <p:nvPr/>
        </p:nvSpPr>
        <p:spPr>
          <a:xfrm>
            <a:off x="422830" y="572764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アドインの確認</a:t>
            </a:r>
            <a:endParaRPr kumimoji="1" lang="ja-JP" altLang="en-US" dirty="0"/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63E292EF-020F-FDC4-8AA2-4481D3DACA54}"/>
              </a:ext>
            </a:extLst>
          </p:cNvPr>
          <p:cNvSpPr txBox="1"/>
          <p:nvPr/>
        </p:nvSpPr>
        <p:spPr>
          <a:xfrm>
            <a:off x="422829" y="3213568"/>
            <a:ext cx="180049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参照設定の確認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6442038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C7DFC292-0705-5891-FB6C-4D0707D65283}"/>
              </a:ext>
            </a:extLst>
          </p:cNvPr>
          <p:cNvSpPr txBox="1"/>
          <p:nvPr/>
        </p:nvSpPr>
        <p:spPr>
          <a:xfrm>
            <a:off x="93365" y="108680"/>
            <a:ext cx="19656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/>
              <a:t>5.1 </a:t>
            </a:r>
            <a:r>
              <a:rPr kumimoji="1" lang="ja-JP" altLang="en-US" b="1" u="sng" dirty="0"/>
              <a:t>ユーザー</a:t>
            </a:r>
            <a:r>
              <a:rPr lang="ja-JP" altLang="en-US" b="1" u="sng" dirty="0"/>
              <a:t>設定</a:t>
            </a:r>
            <a:endParaRPr lang="en-US" altLang="ja-JP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BC5CAAD3-4F85-2FD0-1AB4-BF557A417B9B}"/>
              </a:ext>
            </a:extLst>
          </p:cNvPr>
          <p:cNvSpPr txBox="1"/>
          <p:nvPr/>
        </p:nvSpPr>
        <p:spPr>
          <a:xfrm>
            <a:off x="242483" y="1015267"/>
            <a:ext cx="655500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 err="1"/>
              <a:t>grrmpy</a:t>
            </a:r>
            <a:r>
              <a:rPr lang="en-US" altLang="ja-JP" dirty="0"/>
              <a:t>\template\setting.ini</a:t>
            </a:r>
            <a:r>
              <a:rPr lang="ja-JP" altLang="en-US" dirty="0"/>
              <a:t>を開き</a:t>
            </a:r>
            <a:endParaRPr lang="en-US" altLang="ja-JP" dirty="0"/>
          </a:p>
          <a:p>
            <a:r>
              <a:rPr kumimoji="1" lang="en-US" altLang="ja-JP" dirty="0"/>
              <a:t>VEASTA</a:t>
            </a:r>
            <a:r>
              <a:rPr kumimoji="1" lang="ja-JP" altLang="en-US" dirty="0"/>
              <a:t>の</a:t>
            </a:r>
            <a:r>
              <a:rPr kumimoji="1" lang="en-US" altLang="ja-JP" dirty="0"/>
              <a:t>exe</a:t>
            </a:r>
            <a:r>
              <a:rPr kumimoji="1" lang="ja-JP" altLang="en-US" dirty="0"/>
              <a:t>ファイルと</a:t>
            </a:r>
            <a:r>
              <a:rPr kumimoji="1" lang="en-US" altLang="ja-JP" dirty="0" err="1"/>
              <a:t>jmol</a:t>
            </a:r>
            <a:r>
              <a:rPr kumimoji="1" lang="ja-JP" altLang="en-US" dirty="0"/>
              <a:t>の</a:t>
            </a:r>
            <a:r>
              <a:rPr kumimoji="1" lang="en-US" altLang="ja-JP" dirty="0"/>
              <a:t>jar</a:t>
            </a:r>
            <a:r>
              <a:rPr kumimoji="1" lang="ja-JP" altLang="en-US" dirty="0"/>
              <a:t>ファイルのパスを書き込む</a:t>
            </a:r>
            <a:endParaRPr kumimoji="1" lang="en-US" altLang="ja-JP" dirty="0"/>
          </a:p>
          <a:p>
            <a:r>
              <a:rPr lang="en-US" altLang="ja-JP" dirty="0"/>
              <a:t>(“”</a:t>
            </a:r>
            <a:r>
              <a:rPr lang="ja-JP" altLang="en-US" dirty="0"/>
              <a:t>はいらないので注意</a:t>
            </a:r>
            <a:r>
              <a:rPr lang="en-US" altLang="ja-JP" dirty="0"/>
              <a:t>)</a:t>
            </a:r>
            <a:endParaRPr kumimoji="1" lang="ja-JP" altLang="en-US" dirty="0"/>
          </a:p>
        </p:txBody>
      </p:sp>
      <p:pic>
        <p:nvPicPr>
          <p:cNvPr id="7" name="図 6">
            <a:extLst>
              <a:ext uri="{FF2B5EF4-FFF2-40B4-BE49-F238E27FC236}">
                <a16:creationId xmlns:a16="http://schemas.microsoft.com/office/drawing/2014/main" id="{CB1EB0B8-2A97-CDDC-632A-AD38D74679E2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97483" y="659106"/>
            <a:ext cx="4538844" cy="1386055"/>
          </a:xfrm>
          <a:prstGeom prst="rect">
            <a:avLst/>
          </a:prstGeom>
        </p:spPr>
      </p:pic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48E810D-156A-4546-0B88-E029C2013C07}"/>
              </a:ext>
            </a:extLst>
          </p:cNvPr>
          <p:cNvSpPr txBox="1"/>
          <p:nvPr/>
        </p:nvSpPr>
        <p:spPr>
          <a:xfrm>
            <a:off x="93365" y="3769051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u="sng" dirty="0"/>
              <a:t>使用方法</a:t>
            </a:r>
            <a:endParaRPr lang="en-US" altLang="ja-JP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479E2BEE-6760-5639-68B0-43763D409218}"/>
              </a:ext>
            </a:extLst>
          </p:cNvPr>
          <p:cNvSpPr txBox="1"/>
          <p:nvPr/>
        </p:nvSpPr>
        <p:spPr>
          <a:xfrm>
            <a:off x="4064924" y="2676698"/>
            <a:ext cx="32624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400" b="1" dirty="0"/>
              <a:t>全ての設定完了</a:t>
            </a:r>
            <a:r>
              <a:rPr lang="ja-JP" altLang="en-US" sz="2400" b="1" dirty="0"/>
              <a:t>！！！</a:t>
            </a:r>
            <a:endParaRPr kumimoji="1" lang="ja-JP" altLang="en-US" sz="2400" b="1" dirty="0"/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B284025F-B069-7809-A516-19C38BF40595}"/>
              </a:ext>
            </a:extLst>
          </p:cNvPr>
          <p:cNvSpPr txBox="1"/>
          <p:nvPr/>
        </p:nvSpPr>
        <p:spPr>
          <a:xfrm>
            <a:off x="647363" y="4296281"/>
            <a:ext cx="48013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仮想環境内で適当なディレクトリまで飛んで</a:t>
            </a:r>
            <a:endParaRPr kumimoji="1" lang="en-US" altLang="ja-JP" dirty="0"/>
          </a:p>
          <a:p>
            <a:endParaRPr kumimoji="1" lang="en-US" altLang="ja-JP" dirty="0"/>
          </a:p>
          <a:p>
            <a:r>
              <a:rPr kumimoji="1" lang="en-US" altLang="ja-JP" dirty="0"/>
              <a:t>&gt;&gt;&gt; </a:t>
            </a:r>
            <a:r>
              <a:rPr kumimoji="1" lang="en-US" altLang="ja-JP" dirty="0" err="1"/>
              <a:t>mkxlsm</a:t>
            </a:r>
            <a:r>
              <a:rPr kumimoji="1" lang="en-US" altLang="ja-JP" dirty="0"/>
              <a:t> </a:t>
            </a:r>
            <a:r>
              <a:rPr kumimoji="1" lang="ja-JP" altLang="en-US" dirty="0"/>
              <a:t>プロジェクト名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8C15C1E-D97B-6C93-91A9-58D4301473C9}"/>
              </a:ext>
            </a:extLst>
          </p:cNvPr>
          <p:cNvSpPr txBox="1"/>
          <p:nvPr/>
        </p:nvSpPr>
        <p:spPr>
          <a:xfrm>
            <a:off x="3248234" y="5340956"/>
            <a:ext cx="655019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でディレクトリに</a:t>
            </a:r>
            <a:endParaRPr kumimoji="1" lang="en-US" altLang="ja-JP" dirty="0"/>
          </a:p>
          <a:p>
            <a:r>
              <a:rPr kumimoji="1" lang="ja-JP" altLang="en-US" dirty="0"/>
              <a:t>・</a:t>
            </a:r>
            <a:r>
              <a:rPr kumimoji="1" lang="en-US" altLang="ja-JP" dirty="0"/>
              <a:t>temp,</a:t>
            </a:r>
            <a:r>
              <a:rPr kumimoji="1" lang="ja-JP" altLang="en-US" dirty="0"/>
              <a:t>プロジェクト名</a:t>
            </a:r>
            <a:r>
              <a:rPr kumimoji="1" lang="en-US" altLang="ja-JP" dirty="0"/>
              <a:t>.</a:t>
            </a:r>
            <a:r>
              <a:rPr kumimoji="1" lang="en-US" altLang="ja-JP" dirty="0" err="1"/>
              <a:t>py</a:t>
            </a:r>
            <a:r>
              <a:rPr lang="en-US" altLang="ja-JP" dirty="0"/>
              <a:t>,</a:t>
            </a:r>
            <a:r>
              <a:rPr kumimoji="1" lang="ja-JP" altLang="en-US" dirty="0"/>
              <a:t>プロジェクト名</a:t>
            </a:r>
            <a:r>
              <a:rPr lang="en-US" altLang="ja-JP" dirty="0"/>
              <a:t>.</a:t>
            </a:r>
            <a:r>
              <a:rPr lang="en-US" altLang="ja-JP" dirty="0" err="1"/>
              <a:t>xlsm</a:t>
            </a:r>
            <a:r>
              <a:rPr lang="ja-JP" altLang="en-US" dirty="0"/>
              <a:t>が作成される</a:t>
            </a:r>
            <a:endParaRPr kumimoji="1" lang="ja-JP" altLang="en-US" dirty="0"/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3BB553C0-74E7-13CE-86C1-D141AEAD6811}"/>
              </a:ext>
            </a:extLst>
          </p:cNvPr>
          <p:cNvSpPr txBox="1"/>
          <p:nvPr/>
        </p:nvSpPr>
        <p:spPr>
          <a:xfrm>
            <a:off x="1541540" y="6102989"/>
            <a:ext cx="910891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kumimoji="1" lang="ja-JP" altLang="en-US" b="1" dirty="0"/>
              <a:t>プロジェクト名には</a:t>
            </a:r>
            <a:r>
              <a:rPr kumimoji="1" lang="en-US" altLang="ja-JP" b="1" dirty="0"/>
              <a:t>-,+,(,</a:t>
            </a:r>
            <a:r>
              <a:rPr kumimoji="1" lang="ja-JP" altLang="en-US" b="1" dirty="0"/>
              <a:t>などの記号や先頭の文字を数字にしない</a:t>
            </a:r>
            <a:endParaRPr lang="en-US" altLang="ja-JP" b="1" dirty="0"/>
          </a:p>
          <a:p>
            <a:r>
              <a:rPr lang="ja-JP" altLang="en-US" b="1" dirty="0"/>
              <a:t>ファイル作成時にはエラーは起きないがエクセル操作時にエラーが起きる</a:t>
            </a:r>
          </a:p>
        </p:txBody>
      </p:sp>
    </p:spTree>
    <p:extLst>
      <p:ext uri="{BB962C8B-B14F-4D97-AF65-F5344CB8AC3E}">
        <p14:creationId xmlns:p14="http://schemas.microsoft.com/office/powerpoint/2010/main" val="152301691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直線コネクタ 6">
            <a:extLst>
              <a:ext uri="{FF2B5EF4-FFF2-40B4-BE49-F238E27FC236}">
                <a16:creationId xmlns:a16="http://schemas.microsoft.com/office/drawing/2014/main" id="{2A64F646-96AC-7DB8-56D5-AB801A7A4CEE}"/>
              </a:ext>
            </a:extLst>
          </p:cNvPr>
          <p:cNvCxnSpPr/>
          <p:nvPr/>
        </p:nvCxnSpPr>
        <p:spPr>
          <a:xfrm>
            <a:off x="1284613" y="2841913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直線コネクタ 7">
            <a:extLst>
              <a:ext uri="{FF2B5EF4-FFF2-40B4-BE49-F238E27FC236}">
                <a16:creationId xmlns:a16="http://schemas.microsoft.com/office/drawing/2014/main" id="{B7BA34BF-DF54-07F3-FC97-A5015F101469}"/>
              </a:ext>
            </a:extLst>
          </p:cNvPr>
          <p:cNvCxnSpPr/>
          <p:nvPr/>
        </p:nvCxnSpPr>
        <p:spPr>
          <a:xfrm>
            <a:off x="2676995" y="2432765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直線コネクタ 8">
            <a:extLst>
              <a:ext uri="{FF2B5EF4-FFF2-40B4-BE49-F238E27FC236}">
                <a16:creationId xmlns:a16="http://schemas.microsoft.com/office/drawing/2014/main" id="{2AEE53E8-2F07-FC22-7B80-BA699031BB55}"/>
              </a:ext>
            </a:extLst>
          </p:cNvPr>
          <p:cNvCxnSpPr/>
          <p:nvPr/>
        </p:nvCxnSpPr>
        <p:spPr>
          <a:xfrm>
            <a:off x="4069377" y="3016486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直線コネクタ 9">
            <a:extLst>
              <a:ext uri="{FF2B5EF4-FFF2-40B4-BE49-F238E27FC236}">
                <a16:creationId xmlns:a16="http://schemas.microsoft.com/office/drawing/2014/main" id="{C74FA1BD-FAED-857F-11D4-51A9D4356271}"/>
              </a:ext>
            </a:extLst>
          </p:cNvPr>
          <p:cNvCxnSpPr/>
          <p:nvPr/>
        </p:nvCxnSpPr>
        <p:spPr>
          <a:xfrm>
            <a:off x="5461759" y="2567138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コネクタ 10">
            <a:extLst>
              <a:ext uri="{FF2B5EF4-FFF2-40B4-BE49-F238E27FC236}">
                <a16:creationId xmlns:a16="http://schemas.microsoft.com/office/drawing/2014/main" id="{3F550B3A-F5C5-D007-1EF0-1FD6D4F8FFA6}"/>
              </a:ext>
            </a:extLst>
          </p:cNvPr>
          <p:cNvCxnSpPr/>
          <p:nvPr/>
        </p:nvCxnSpPr>
        <p:spPr>
          <a:xfrm>
            <a:off x="6854141" y="2908333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コネクタ 11">
            <a:extLst>
              <a:ext uri="{FF2B5EF4-FFF2-40B4-BE49-F238E27FC236}">
                <a16:creationId xmlns:a16="http://schemas.microsoft.com/office/drawing/2014/main" id="{985FA16E-E115-A0FE-80F2-4B8B8E02591C}"/>
              </a:ext>
            </a:extLst>
          </p:cNvPr>
          <p:cNvCxnSpPr/>
          <p:nvPr/>
        </p:nvCxnSpPr>
        <p:spPr>
          <a:xfrm>
            <a:off x="2676995" y="1749966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直線コネクタ 12">
            <a:extLst>
              <a:ext uri="{FF2B5EF4-FFF2-40B4-BE49-F238E27FC236}">
                <a16:creationId xmlns:a16="http://schemas.microsoft.com/office/drawing/2014/main" id="{642C8BAE-4214-FDED-990B-E28E7079DD9A}"/>
              </a:ext>
            </a:extLst>
          </p:cNvPr>
          <p:cNvCxnSpPr/>
          <p:nvPr/>
        </p:nvCxnSpPr>
        <p:spPr>
          <a:xfrm>
            <a:off x="8246523" y="1407249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5C952422-CEFE-E5D0-22AB-103CE2D07CFC}"/>
              </a:ext>
            </a:extLst>
          </p:cNvPr>
          <p:cNvCxnSpPr/>
          <p:nvPr/>
        </p:nvCxnSpPr>
        <p:spPr>
          <a:xfrm>
            <a:off x="9638904" y="3217028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矢印: 右 35">
            <a:extLst>
              <a:ext uri="{FF2B5EF4-FFF2-40B4-BE49-F238E27FC236}">
                <a16:creationId xmlns:a16="http://schemas.microsoft.com/office/drawing/2014/main" id="{EE96AFC3-F012-145E-AE6E-7ED5FF93FD07}"/>
              </a:ext>
            </a:extLst>
          </p:cNvPr>
          <p:cNvSpPr/>
          <p:nvPr/>
        </p:nvSpPr>
        <p:spPr>
          <a:xfrm rot="5400000">
            <a:off x="5262516" y="2916763"/>
            <a:ext cx="345182" cy="128364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48" name="直線コネクタ 47">
            <a:extLst>
              <a:ext uri="{FF2B5EF4-FFF2-40B4-BE49-F238E27FC236}">
                <a16:creationId xmlns:a16="http://schemas.microsoft.com/office/drawing/2014/main" id="{6C85B8BA-F9AD-176C-8A6F-4EACA83C75B9}"/>
              </a:ext>
            </a:extLst>
          </p:cNvPr>
          <p:cNvCxnSpPr/>
          <p:nvPr/>
        </p:nvCxnSpPr>
        <p:spPr>
          <a:xfrm flipV="1">
            <a:off x="2055175" y="1749966"/>
            <a:ext cx="621820" cy="109194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直線コネクタ 50">
            <a:extLst>
              <a:ext uri="{FF2B5EF4-FFF2-40B4-BE49-F238E27FC236}">
                <a16:creationId xmlns:a16="http://schemas.microsoft.com/office/drawing/2014/main" id="{B6AFFECA-050A-0E2E-DFF4-FEE71F6F345C}"/>
              </a:ext>
            </a:extLst>
          </p:cNvPr>
          <p:cNvCxnSpPr>
            <a:cxnSpLocks/>
          </p:cNvCxnSpPr>
          <p:nvPr/>
        </p:nvCxnSpPr>
        <p:spPr>
          <a:xfrm flipV="1">
            <a:off x="2055175" y="2432765"/>
            <a:ext cx="621820" cy="409148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直線コネクタ 53">
            <a:extLst>
              <a:ext uri="{FF2B5EF4-FFF2-40B4-BE49-F238E27FC236}">
                <a16:creationId xmlns:a16="http://schemas.microsoft.com/office/drawing/2014/main" id="{1C86197E-B05D-B24E-C760-25ED7D69353E}"/>
              </a:ext>
            </a:extLst>
          </p:cNvPr>
          <p:cNvCxnSpPr>
            <a:cxnSpLocks/>
          </p:cNvCxnSpPr>
          <p:nvPr/>
        </p:nvCxnSpPr>
        <p:spPr>
          <a:xfrm flipH="1" flipV="1">
            <a:off x="3447557" y="1749966"/>
            <a:ext cx="3413017" cy="115183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7" name="直線コネクタ 56">
            <a:extLst>
              <a:ext uri="{FF2B5EF4-FFF2-40B4-BE49-F238E27FC236}">
                <a16:creationId xmlns:a16="http://schemas.microsoft.com/office/drawing/2014/main" id="{0D14A742-B286-854F-3275-8EFEEE342C2C}"/>
              </a:ext>
            </a:extLst>
          </p:cNvPr>
          <p:cNvCxnSpPr>
            <a:cxnSpLocks/>
          </p:cNvCxnSpPr>
          <p:nvPr/>
        </p:nvCxnSpPr>
        <p:spPr>
          <a:xfrm flipH="1" flipV="1">
            <a:off x="3440940" y="2432765"/>
            <a:ext cx="641672" cy="559073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直線コネクタ 60">
            <a:extLst>
              <a:ext uri="{FF2B5EF4-FFF2-40B4-BE49-F238E27FC236}">
                <a16:creationId xmlns:a16="http://schemas.microsoft.com/office/drawing/2014/main" id="{7C0B2398-6C38-02B9-45B9-22793F3257BA}"/>
              </a:ext>
            </a:extLst>
          </p:cNvPr>
          <p:cNvCxnSpPr>
            <a:cxnSpLocks/>
          </p:cNvCxnSpPr>
          <p:nvPr/>
        </p:nvCxnSpPr>
        <p:spPr>
          <a:xfrm flipV="1">
            <a:off x="4846741" y="2567138"/>
            <a:ext cx="615018" cy="449348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4" name="直線コネクタ 63">
            <a:extLst>
              <a:ext uri="{FF2B5EF4-FFF2-40B4-BE49-F238E27FC236}">
                <a16:creationId xmlns:a16="http://schemas.microsoft.com/office/drawing/2014/main" id="{8043FF7B-2D0E-453D-398F-3081A7490E60}"/>
              </a:ext>
            </a:extLst>
          </p:cNvPr>
          <p:cNvCxnSpPr>
            <a:cxnSpLocks/>
          </p:cNvCxnSpPr>
          <p:nvPr/>
        </p:nvCxnSpPr>
        <p:spPr>
          <a:xfrm flipH="1" flipV="1">
            <a:off x="6232321" y="2567138"/>
            <a:ext cx="621820" cy="341195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直線コネクタ 66">
            <a:extLst>
              <a:ext uri="{FF2B5EF4-FFF2-40B4-BE49-F238E27FC236}">
                <a16:creationId xmlns:a16="http://schemas.microsoft.com/office/drawing/2014/main" id="{13FFFD51-410D-E05E-4571-E84AA3863D57}"/>
              </a:ext>
            </a:extLst>
          </p:cNvPr>
          <p:cNvCxnSpPr>
            <a:cxnSpLocks/>
          </p:cNvCxnSpPr>
          <p:nvPr/>
        </p:nvCxnSpPr>
        <p:spPr>
          <a:xfrm flipV="1">
            <a:off x="7624703" y="1407249"/>
            <a:ext cx="621820" cy="1501084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直線コネクタ 69">
            <a:extLst>
              <a:ext uri="{FF2B5EF4-FFF2-40B4-BE49-F238E27FC236}">
                <a16:creationId xmlns:a16="http://schemas.microsoft.com/office/drawing/2014/main" id="{BD4F0A2E-A2A4-F22C-FD0D-ACB444BB5C3D}"/>
              </a:ext>
            </a:extLst>
          </p:cNvPr>
          <p:cNvCxnSpPr>
            <a:cxnSpLocks/>
          </p:cNvCxnSpPr>
          <p:nvPr/>
        </p:nvCxnSpPr>
        <p:spPr>
          <a:xfrm flipH="1" flipV="1">
            <a:off x="9010652" y="1407249"/>
            <a:ext cx="628252" cy="1804611"/>
          </a:xfrm>
          <a:prstGeom prst="line">
            <a:avLst/>
          </a:prstGeom>
          <a:ln w="38100">
            <a:solidFill>
              <a:schemeClr val="accent1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5" name="テキスト ボックス 74">
            <a:extLst>
              <a:ext uri="{FF2B5EF4-FFF2-40B4-BE49-F238E27FC236}">
                <a16:creationId xmlns:a16="http://schemas.microsoft.com/office/drawing/2014/main" id="{857C8A26-4099-BA05-905C-316FA363798E}"/>
              </a:ext>
            </a:extLst>
          </p:cNvPr>
          <p:cNvSpPr txBox="1"/>
          <p:nvPr/>
        </p:nvSpPr>
        <p:spPr>
          <a:xfrm>
            <a:off x="2299782" y="258752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(20)</a:t>
            </a:r>
            <a:endParaRPr kumimoji="1" lang="ja-JP" altLang="en-US" dirty="0"/>
          </a:p>
        </p:txBody>
      </p:sp>
      <p:sp>
        <p:nvSpPr>
          <p:cNvPr id="77" name="テキスト ボックス 76">
            <a:extLst>
              <a:ext uri="{FF2B5EF4-FFF2-40B4-BE49-F238E27FC236}">
                <a16:creationId xmlns:a16="http://schemas.microsoft.com/office/drawing/2014/main" id="{D294A237-FB97-9D7B-4D2E-F598049799FD}"/>
              </a:ext>
            </a:extLst>
          </p:cNvPr>
          <p:cNvSpPr txBox="1"/>
          <p:nvPr/>
        </p:nvSpPr>
        <p:spPr>
          <a:xfrm>
            <a:off x="1986717" y="174080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(4</a:t>
            </a:r>
            <a:r>
              <a:rPr kumimoji="1" lang="en-US" altLang="ja-JP" dirty="0"/>
              <a:t>0)</a:t>
            </a:r>
            <a:endParaRPr kumimoji="1" lang="ja-JP" altLang="en-US" dirty="0"/>
          </a:p>
        </p:txBody>
      </p:sp>
      <p:sp>
        <p:nvSpPr>
          <p:cNvPr id="81" name="テキスト ボックス 80">
            <a:extLst>
              <a:ext uri="{FF2B5EF4-FFF2-40B4-BE49-F238E27FC236}">
                <a16:creationId xmlns:a16="http://schemas.microsoft.com/office/drawing/2014/main" id="{79BEFDBC-5B15-A321-7BE4-F96FD0B007E5}"/>
              </a:ext>
            </a:extLst>
          </p:cNvPr>
          <p:cNvSpPr txBox="1"/>
          <p:nvPr/>
        </p:nvSpPr>
        <p:spPr>
          <a:xfrm>
            <a:off x="7608632" y="1333037"/>
            <a:ext cx="63030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</a:t>
            </a:r>
            <a:r>
              <a:rPr kumimoji="1" lang="en-US" altLang="ja-JP" b="1" u="sng" dirty="0">
                <a:solidFill>
                  <a:srgbClr val="FF0000"/>
                </a:solidFill>
              </a:rPr>
              <a:t>50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sp>
        <p:nvSpPr>
          <p:cNvPr id="89" name="テキスト ボックス 88">
            <a:extLst>
              <a:ext uri="{FF2B5EF4-FFF2-40B4-BE49-F238E27FC236}">
                <a16:creationId xmlns:a16="http://schemas.microsoft.com/office/drawing/2014/main" id="{595C5E26-555C-893C-FA78-7E4AC3F2B524}"/>
              </a:ext>
            </a:extLst>
          </p:cNvPr>
          <p:cNvSpPr txBox="1"/>
          <p:nvPr/>
        </p:nvSpPr>
        <p:spPr>
          <a:xfrm>
            <a:off x="5118541" y="2702273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(30)</a:t>
            </a:r>
            <a:endParaRPr kumimoji="1" lang="ja-JP" altLang="en-US" dirty="0"/>
          </a:p>
        </p:txBody>
      </p:sp>
      <p:cxnSp>
        <p:nvCxnSpPr>
          <p:cNvPr id="124" name="直線コネクタ 123">
            <a:extLst>
              <a:ext uri="{FF2B5EF4-FFF2-40B4-BE49-F238E27FC236}">
                <a16:creationId xmlns:a16="http://schemas.microsoft.com/office/drawing/2014/main" id="{D578A09A-FD1F-DA84-C84F-40F61E4CCD3F}"/>
              </a:ext>
            </a:extLst>
          </p:cNvPr>
          <p:cNvCxnSpPr/>
          <p:nvPr/>
        </p:nvCxnSpPr>
        <p:spPr>
          <a:xfrm>
            <a:off x="1146067" y="6185372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6" name="直線コネクタ 125">
            <a:extLst>
              <a:ext uri="{FF2B5EF4-FFF2-40B4-BE49-F238E27FC236}">
                <a16:creationId xmlns:a16="http://schemas.microsoft.com/office/drawing/2014/main" id="{1A9CD76F-1280-3228-47EA-75D36062FFD0}"/>
              </a:ext>
            </a:extLst>
          </p:cNvPr>
          <p:cNvCxnSpPr/>
          <p:nvPr/>
        </p:nvCxnSpPr>
        <p:spPr>
          <a:xfrm>
            <a:off x="3930831" y="6359945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7" name="直線コネクタ 126">
            <a:extLst>
              <a:ext uri="{FF2B5EF4-FFF2-40B4-BE49-F238E27FC236}">
                <a16:creationId xmlns:a16="http://schemas.microsoft.com/office/drawing/2014/main" id="{9A28EF07-7792-AE8E-7F78-126901D2BF97}"/>
              </a:ext>
            </a:extLst>
          </p:cNvPr>
          <p:cNvCxnSpPr/>
          <p:nvPr/>
        </p:nvCxnSpPr>
        <p:spPr>
          <a:xfrm>
            <a:off x="5323213" y="4796690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直線コネクタ 127">
            <a:extLst>
              <a:ext uri="{FF2B5EF4-FFF2-40B4-BE49-F238E27FC236}">
                <a16:creationId xmlns:a16="http://schemas.microsoft.com/office/drawing/2014/main" id="{850099C9-3EB6-3CCD-3C98-6C542EFC010D}"/>
              </a:ext>
            </a:extLst>
          </p:cNvPr>
          <p:cNvCxnSpPr/>
          <p:nvPr/>
        </p:nvCxnSpPr>
        <p:spPr>
          <a:xfrm>
            <a:off x="6715595" y="6251792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直線コネクタ 129">
            <a:extLst>
              <a:ext uri="{FF2B5EF4-FFF2-40B4-BE49-F238E27FC236}">
                <a16:creationId xmlns:a16="http://schemas.microsoft.com/office/drawing/2014/main" id="{D948ADBC-E155-8039-56F0-D492A9B0C136}"/>
              </a:ext>
            </a:extLst>
          </p:cNvPr>
          <p:cNvCxnSpPr/>
          <p:nvPr/>
        </p:nvCxnSpPr>
        <p:spPr>
          <a:xfrm>
            <a:off x="8107977" y="4750708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1" name="直線コネクタ 130">
            <a:extLst>
              <a:ext uri="{FF2B5EF4-FFF2-40B4-BE49-F238E27FC236}">
                <a16:creationId xmlns:a16="http://schemas.microsoft.com/office/drawing/2014/main" id="{3CC85C58-9687-6BAC-01ED-A77C83046103}"/>
              </a:ext>
            </a:extLst>
          </p:cNvPr>
          <p:cNvCxnSpPr/>
          <p:nvPr/>
        </p:nvCxnSpPr>
        <p:spPr>
          <a:xfrm>
            <a:off x="9500358" y="6560487"/>
            <a:ext cx="770562" cy="0"/>
          </a:xfrm>
          <a:prstGeom prst="line">
            <a:avLst/>
          </a:prstGeom>
          <a:ln w="571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直線コネクタ 132">
            <a:extLst>
              <a:ext uri="{FF2B5EF4-FFF2-40B4-BE49-F238E27FC236}">
                <a16:creationId xmlns:a16="http://schemas.microsoft.com/office/drawing/2014/main" id="{AAB50C01-0092-72E8-5C39-5D4AA9A5634F}"/>
              </a:ext>
            </a:extLst>
          </p:cNvPr>
          <p:cNvCxnSpPr>
            <a:cxnSpLocks/>
          </p:cNvCxnSpPr>
          <p:nvPr/>
        </p:nvCxnSpPr>
        <p:spPr>
          <a:xfrm flipV="1">
            <a:off x="1916629" y="4665962"/>
            <a:ext cx="621820" cy="1519410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直線コネクタ 134">
            <a:extLst>
              <a:ext uri="{FF2B5EF4-FFF2-40B4-BE49-F238E27FC236}">
                <a16:creationId xmlns:a16="http://schemas.microsoft.com/office/drawing/2014/main" id="{42446C8B-AE4A-E398-C73A-B9EF0A0566D2}"/>
              </a:ext>
            </a:extLst>
          </p:cNvPr>
          <p:cNvCxnSpPr>
            <a:cxnSpLocks/>
          </p:cNvCxnSpPr>
          <p:nvPr/>
        </p:nvCxnSpPr>
        <p:spPr>
          <a:xfrm flipH="1" flipV="1">
            <a:off x="3317324" y="4658502"/>
            <a:ext cx="3404704" cy="1586756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6" name="直線コネクタ 135">
            <a:extLst>
              <a:ext uri="{FF2B5EF4-FFF2-40B4-BE49-F238E27FC236}">
                <a16:creationId xmlns:a16="http://schemas.microsoft.com/office/drawing/2014/main" id="{1AC8A09D-CAA8-D1D2-13EA-E13D9DEE0733}"/>
              </a:ext>
            </a:extLst>
          </p:cNvPr>
          <p:cNvCxnSpPr>
            <a:cxnSpLocks/>
          </p:cNvCxnSpPr>
          <p:nvPr/>
        </p:nvCxnSpPr>
        <p:spPr>
          <a:xfrm flipH="1" flipV="1">
            <a:off x="3302578" y="4658502"/>
            <a:ext cx="641488" cy="1676795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直線コネクタ 136">
            <a:extLst>
              <a:ext uri="{FF2B5EF4-FFF2-40B4-BE49-F238E27FC236}">
                <a16:creationId xmlns:a16="http://schemas.microsoft.com/office/drawing/2014/main" id="{67DD6954-182E-2269-0B89-AE0911CEA896}"/>
              </a:ext>
            </a:extLst>
          </p:cNvPr>
          <p:cNvCxnSpPr>
            <a:cxnSpLocks/>
          </p:cNvCxnSpPr>
          <p:nvPr/>
        </p:nvCxnSpPr>
        <p:spPr>
          <a:xfrm flipV="1">
            <a:off x="4708195" y="4827893"/>
            <a:ext cx="628252" cy="1532052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8" name="直線コネクタ 137">
            <a:extLst>
              <a:ext uri="{FF2B5EF4-FFF2-40B4-BE49-F238E27FC236}">
                <a16:creationId xmlns:a16="http://schemas.microsoft.com/office/drawing/2014/main" id="{D3E0E88E-A205-7E5D-AA7A-24ECEFC15644}"/>
              </a:ext>
            </a:extLst>
          </p:cNvPr>
          <p:cNvCxnSpPr>
            <a:cxnSpLocks/>
          </p:cNvCxnSpPr>
          <p:nvPr/>
        </p:nvCxnSpPr>
        <p:spPr>
          <a:xfrm flipH="1" flipV="1">
            <a:off x="6087342" y="4792875"/>
            <a:ext cx="628253" cy="1458917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9" name="直線コネクタ 138">
            <a:extLst>
              <a:ext uri="{FF2B5EF4-FFF2-40B4-BE49-F238E27FC236}">
                <a16:creationId xmlns:a16="http://schemas.microsoft.com/office/drawing/2014/main" id="{C546CAE5-28BB-BE62-86ED-C6475F756E45}"/>
              </a:ext>
            </a:extLst>
          </p:cNvPr>
          <p:cNvCxnSpPr>
            <a:cxnSpLocks/>
          </p:cNvCxnSpPr>
          <p:nvPr/>
        </p:nvCxnSpPr>
        <p:spPr>
          <a:xfrm flipV="1">
            <a:off x="7486157" y="4750708"/>
            <a:ext cx="621820" cy="1501084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0" name="直線コネクタ 139">
            <a:extLst>
              <a:ext uri="{FF2B5EF4-FFF2-40B4-BE49-F238E27FC236}">
                <a16:creationId xmlns:a16="http://schemas.microsoft.com/office/drawing/2014/main" id="{C1F6FAFF-C25D-505E-935D-3A760F0F3C02}"/>
              </a:ext>
            </a:extLst>
          </p:cNvPr>
          <p:cNvCxnSpPr>
            <a:cxnSpLocks/>
          </p:cNvCxnSpPr>
          <p:nvPr/>
        </p:nvCxnSpPr>
        <p:spPr>
          <a:xfrm flipH="1" flipV="1">
            <a:off x="8872106" y="4750708"/>
            <a:ext cx="628252" cy="1804611"/>
          </a:xfrm>
          <a:prstGeom prst="line">
            <a:avLst/>
          </a:prstGeom>
          <a:ln w="38100">
            <a:solidFill>
              <a:srgbClr val="FFC000"/>
            </a:solidFill>
            <a:prstDash val="solid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2" name="テキスト ボックス 141">
            <a:extLst>
              <a:ext uri="{FF2B5EF4-FFF2-40B4-BE49-F238E27FC236}">
                <a16:creationId xmlns:a16="http://schemas.microsoft.com/office/drawing/2014/main" id="{B878CCE7-146A-B592-48C5-D435C256231F}"/>
              </a:ext>
            </a:extLst>
          </p:cNvPr>
          <p:cNvSpPr txBox="1"/>
          <p:nvPr/>
        </p:nvSpPr>
        <p:spPr>
          <a:xfrm>
            <a:off x="1839561" y="4740117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(5</a:t>
            </a:r>
            <a:r>
              <a:rPr kumimoji="1" lang="en-US" altLang="ja-JP" dirty="0"/>
              <a:t>0)</a:t>
            </a:r>
            <a:endParaRPr kumimoji="1" lang="ja-JP" altLang="en-US" dirty="0"/>
          </a:p>
        </p:txBody>
      </p:sp>
      <p:sp>
        <p:nvSpPr>
          <p:cNvPr id="143" name="テキスト ボックス 142">
            <a:extLst>
              <a:ext uri="{FF2B5EF4-FFF2-40B4-BE49-F238E27FC236}">
                <a16:creationId xmlns:a16="http://schemas.microsoft.com/office/drawing/2014/main" id="{24D9675B-B10E-D8E8-F17A-7A532AD3F79B}"/>
              </a:ext>
            </a:extLst>
          </p:cNvPr>
          <p:cNvSpPr txBox="1"/>
          <p:nvPr/>
        </p:nvSpPr>
        <p:spPr>
          <a:xfrm>
            <a:off x="7471510" y="4710506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(50)</a:t>
            </a:r>
            <a:endParaRPr kumimoji="1" lang="ja-JP" altLang="en-US" dirty="0"/>
          </a:p>
        </p:txBody>
      </p:sp>
      <p:sp>
        <p:nvSpPr>
          <p:cNvPr id="144" name="テキスト ボックス 143">
            <a:extLst>
              <a:ext uri="{FF2B5EF4-FFF2-40B4-BE49-F238E27FC236}">
                <a16:creationId xmlns:a16="http://schemas.microsoft.com/office/drawing/2014/main" id="{0C545D4B-2955-7E5C-A6DC-ADB4B41B9DBE}"/>
              </a:ext>
            </a:extLst>
          </p:cNvPr>
          <p:cNvSpPr txBox="1"/>
          <p:nvPr/>
        </p:nvSpPr>
        <p:spPr>
          <a:xfrm>
            <a:off x="5135167" y="5003814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(50)</a:t>
            </a:r>
            <a:endParaRPr kumimoji="1" lang="ja-JP" altLang="en-US" dirty="0"/>
          </a:p>
        </p:txBody>
      </p:sp>
      <p:cxnSp>
        <p:nvCxnSpPr>
          <p:cNvPr id="150" name="直線コネクタ 149">
            <a:extLst>
              <a:ext uri="{FF2B5EF4-FFF2-40B4-BE49-F238E27FC236}">
                <a16:creationId xmlns:a16="http://schemas.microsoft.com/office/drawing/2014/main" id="{1F871AB8-4578-488D-BC2C-4EE1211EA83A}"/>
              </a:ext>
            </a:extLst>
          </p:cNvPr>
          <p:cNvCxnSpPr/>
          <p:nvPr/>
        </p:nvCxnSpPr>
        <p:spPr>
          <a:xfrm>
            <a:off x="2546762" y="4649336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8" name="テキスト ボックス 157">
            <a:extLst>
              <a:ext uri="{FF2B5EF4-FFF2-40B4-BE49-F238E27FC236}">
                <a16:creationId xmlns:a16="http://schemas.microsoft.com/office/drawing/2014/main" id="{BAF82709-55C0-EF9E-8151-196133201246}"/>
              </a:ext>
            </a:extLst>
          </p:cNvPr>
          <p:cNvSpPr txBox="1"/>
          <p:nvPr/>
        </p:nvSpPr>
        <p:spPr>
          <a:xfrm>
            <a:off x="1662719" y="5074078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(5</a:t>
            </a:r>
            <a:r>
              <a:rPr kumimoji="1" lang="en-US" altLang="ja-JP" dirty="0"/>
              <a:t>0)</a:t>
            </a:r>
            <a:endParaRPr kumimoji="1" lang="ja-JP" altLang="en-US" dirty="0"/>
          </a:p>
        </p:txBody>
      </p:sp>
      <p:cxnSp>
        <p:nvCxnSpPr>
          <p:cNvPr id="162" name="直線コネクタ 161">
            <a:extLst>
              <a:ext uri="{FF2B5EF4-FFF2-40B4-BE49-F238E27FC236}">
                <a16:creationId xmlns:a16="http://schemas.microsoft.com/office/drawing/2014/main" id="{A93D4150-BA66-EADC-DFCC-A0802E86F9DD}"/>
              </a:ext>
            </a:extLst>
          </p:cNvPr>
          <p:cNvCxnSpPr/>
          <p:nvPr/>
        </p:nvCxnSpPr>
        <p:spPr>
          <a:xfrm>
            <a:off x="2538449" y="5777255"/>
            <a:ext cx="770562" cy="0"/>
          </a:xfrm>
          <a:prstGeom prst="line">
            <a:avLst/>
          </a:prstGeom>
          <a:ln w="57150">
            <a:solidFill>
              <a:srgbClr val="FF0000">
                <a:alpha val="902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3" name="直線コネクタ 162">
            <a:extLst>
              <a:ext uri="{FF2B5EF4-FFF2-40B4-BE49-F238E27FC236}">
                <a16:creationId xmlns:a16="http://schemas.microsoft.com/office/drawing/2014/main" id="{138F5C76-E490-69AF-A9A4-052C04391DE4}"/>
              </a:ext>
            </a:extLst>
          </p:cNvPr>
          <p:cNvCxnSpPr/>
          <p:nvPr/>
        </p:nvCxnSpPr>
        <p:spPr>
          <a:xfrm>
            <a:off x="2538449" y="5094456"/>
            <a:ext cx="770562" cy="0"/>
          </a:xfrm>
          <a:prstGeom prst="line">
            <a:avLst/>
          </a:prstGeom>
          <a:ln w="57150">
            <a:solidFill>
              <a:srgbClr val="FF0000">
                <a:alpha val="902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4" name="直線矢印コネクタ 163">
            <a:extLst>
              <a:ext uri="{FF2B5EF4-FFF2-40B4-BE49-F238E27FC236}">
                <a16:creationId xmlns:a16="http://schemas.microsoft.com/office/drawing/2014/main" id="{95316B46-2E8B-36AA-300D-321555A93A7A}"/>
              </a:ext>
            </a:extLst>
          </p:cNvPr>
          <p:cNvCxnSpPr>
            <a:cxnSpLocks/>
          </p:cNvCxnSpPr>
          <p:nvPr/>
        </p:nvCxnSpPr>
        <p:spPr>
          <a:xfrm flipV="1">
            <a:off x="2676995" y="4657995"/>
            <a:ext cx="0" cy="436461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7" name="直線矢印コネクタ 166">
            <a:extLst>
              <a:ext uri="{FF2B5EF4-FFF2-40B4-BE49-F238E27FC236}">
                <a16:creationId xmlns:a16="http://schemas.microsoft.com/office/drawing/2014/main" id="{328BB7F1-8A43-62D7-F857-4D99D0A693AA}"/>
              </a:ext>
            </a:extLst>
          </p:cNvPr>
          <p:cNvCxnSpPr>
            <a:cxnSpLocks/>
          </p:cNvCxnSpPr>
          <p:nvPr/>
        </p:nvCxnSpPr>
        <p:spPr>
          <a:xfrm flipV="1">
            <a:off x="3062276" y="4627714"/>
            <a:ext cx="0" cy="1149541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0" name="直線コネクタ 169">
            <a:extLst>
              <a:ext uri="{FF2B5EF4-FFF2-40B4-BE49-F238E27FC236}">
                <a16:creationId xmlns:a16="http://schemas.microsoft.com/office/drawing/2014/main" id="{96A893F8-5EEF-64F3-E7B5-1E97BA245C4E}"/>
              </a:ext>
            </a:extLst>
          </p:cNvPr>
          <p:cNvCxnSpPr/>
          <p:nvPr/>
        </p:nvCxnSpPr>
        <p:spPr>
          <a:xfrm>
            <a:off x="5330015" y="5920648"/>
            <a:ext cx="770562" cy="0"/>
          </a:xfrm>
          <a:prstGeom prst="line">
            <a:avLst/>
          </a:prstGeom>
          <a:ln w="57150">
            <a:solidFill>
              <a:srgbClr val="FF0000">
                <a:alpha val="902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1" name="直線矢印コネクタ 170">
            <a:extLst>
              <a:ext uri="{FF2B5EF4-FFF2-40B4-BE49-F238E27FC236}">
                <a16:creationId xmlns:a16="http://schemas.microsoft.com/office/drawing/2014/main" id="{60137095-0692-E80B-DE22-8330FD77D92A}"/>
              </a:ext>
            </a:extLst>
          </p:cNvPr>
          <p:cNvCxnSpPr>
            <a:cxnSpLocks/>
          </p:cNvCxnSpPr>
          <p:nvPr/>
        </p:nvCxnSpPr>
        <p:spPr>
          <a:xfrm flipV="1">
            <a:off x="5715296" y="4792875"/>
            <a:ext cx="0" cy="1092351"/>
          </a:xfrm>
          <a:prstGeom prst="straightConnector1">
            <a:avLst/>
          </a:prstGeom>
          <a:ln w="38100">
            <a:solidFill>
              <a:srgbClr val="FF0000"/>
            </a:solidFill>
            <a:prstDash val="sysDash"/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3" name="直線コネクタ 172">
            <a:extLst>
              <a:ext uri="{FF2B5EF4-FFF2-40B4-BE49-F238E27FC236}">
                <a16:creationId xmlns:a16="http://schemas.microsoft.com/office/drawing/2014/main" id="{570B0649-04E9-AC44-4C8B-622FA62AC36B}"/>
              </a:ext>
            </a:extLst>
          </p:cNvPr>
          <p:cNvCxnSpPr>
            <a:cxnSpLocks/>
          </p:cNvCxnSpPr>
          <p:nvPr/>
        </p:nvCxnSpPr>
        <p:spPr>
          <a:xfrm flipV="1">
            <a:off x="4875071" y="826828"/>
            <a:ext cx="553811" cy="2157786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8" name="直線コネクタ 177">
            <a:extLst>
              <a:ext uri="{FF2B5EF4-FFF2-40B4-BE49-F238E27FC236}">
                <a16:creationId xmlns:a16="http://schemas.microsoft.com/office/drawing/2014/main" id="{3DA5B715-7682-A1D5-E76A-B57EB313FF54}"/>
              </a:ext>
            </a:extLst>
          </p:cNvPr>
          <p:cNvCxnSpPr/>
          <p:nvPr/>
        </p:nvCxnSpPr>
        <p:spPr>
          <a:xfrm>
            <a:off x="5412256" y="844729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9" name="直線コネクタ 178">
            <a:extLst>
              <a:ext uri="{FF2B5EF4-FFF2-40B4-BE49-F238E27FC236}">
                <a16:creationId xmlns:a16="http://schemas.microsoft.com/office/drawing/2014/main" id="{606A0D1F-871B-C235-8277-6D5DB04038AC}"/>
              </a:ext>
            </a:extLst>
          </p:cNvPr>
          <p:cNvCxnSpPr>
            <a:cxnSpLocks/>
          </p:cNvCxnSpPr>
          <p:nvPr/>
        </p:nvCxnSpPr>
        <p:spPr>
          <a:xfrm flipH="1" flipV="1">
            <a:off x="6182818" y="855217"/>
            <a:ext cx="3456086" cy="2356643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3" name="テキスト ボックス 182">
            <a:extLst>
              <a:ext uri="{FF2B5EF4-FFF2-40B4-BE49-F238E27FC236}">
                <a16:creationId xmlns:a16="http://schemas.microsoft.com/office/drawing/2014/main" id="{FD00DD44-AD7C-658A-A742-4C50627028E6}"/>
              </a:ext>
            </a:extLst>
          </p:cNvPr>
          <p:cNvSpPr txBox="1"/>
          <p:nvPr/>
        </p:nvSpPr>
        <p:spPr>
          <a:xfrm>
            <a:off x="4701393" y="995130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(80)</a:t>
            </a:r>
            <a:endParaRPr kumimoji="1" lang="ja-JP" altLang="en-US" dirty="0"/>
          </a:p>
        </p:txBody>
      </p:sp>
      <p:cxnSp>
        <p:nvCxnSpPr>
          <p:cNvPr id="186" name="直線コネクタ 185">
            <a:extLst>
              <a:ext uri="{FF2B5EF4-FFF2-40B4-BE49-F238E27FC236}">
                <a16:creationId xmlns:a16="http://schemas.microsoft.com/office/drawing/2014/main" id="{3B24027F-103C-B444-7D72-9DF2BC4ACCDD}"/>
              </a:ext>
            </a:extLst>
          </p:cNvPr>
          <p:cNvCxnSpPr/>
          <p:nvPr/>
        </p:nvCxnSpPr>
        <p:spPr>
          <a:xfrm>
            <a:off x="5282024" y="4205844"/>
            <a:ext cx="770562" cy="0"/>
          </a:xfrm>
          <a:prstGeom prst="line">
            <a:avLst/>
          </a:prstGeom>
          <a:ln w="5715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7" name="直線コネクタ 186">
            <a:extLst>
              <a:ext uri="{FF2B5EF4-FFF2-40B4-BE49-F238E27FC236}">
                <a16:creationId xmlns:a16="http://schemas.microsoft.com/office/drawing/2014/main" id="{44AE7881-C946-12C1-499A-914A800C71FA}"/>
              </a:ext>
            </a:extLst>
          </p:cNvPr>
          <p:cNvCxnSpPr>
            <a:cxnSpLocks/>
          </p:cNvCxnSpPr>
          <p:nvPr/>
        </p:nvCxnSpPr>
        <p:spPr>
          <a:xfrm flipV="1">
            <a:off x="4668518" y="4205844"/>
            <a:ext cx="613506" cy="218128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0" name="直線コネクタ 189">
            <a:extLst>
              <a:ext uri="{FF2B5EF4-FFF2-40B4-BE49-F238E27FC236}">
                <a16:creationId xmlns:a16="http://schemas.microsoft.com/office/drawing/2014/main" id="{526E57A2-0439-AFD7-0DDA-50EDD661CE26}"/>
              </a:ext>
            </a:extLst>
          </p:cNvPr>
          <p:cNvCxnSpPr>
            <a:cxnSpLocks/>
          </p:cNvCxnSpPr>
          <p:nvPr/>
        </p:nvCxnSpPr>
        <p:spPr>
          <a:xfrm flipH="1" flipV="1">
            <a:off x="6052586" y="4205844"/>
            <a:ext cx="3462419" cy="2371844"/>
          </a:xfrm>
          <a:prstGeom prst="line">
            <a:avLst/>
          </a:prstGeom>
          <a:ln w="1905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4" name="テキスト ボックス 193">
            <a:extLst>
              <a:ext uri="{FF2B5EF4-FFF2-40B4-BE49-F238E27FC236}">
                <a16:creationId xmlns:a16="http://schemas.microsoft.com/office/drawing/2014/main" id="{F28CE5BF-9218-10DE-5E40-BBFD61E393FD}"/>
              </a:ext>
            </a:extLst>
          </p:cNvPr>
          <p:cNvSpPr txBox="1"/>
          <p:nvPr/>
        </p:nvSpPr>
        <p:spPr>
          <a:xfrm>
            <a:off x="4627329" y="4261961"/>
            <a:ext cx="6206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(80)</a:t>
            </a:r>
            <a:endParaRPr kumimoji="1" lang="ja-JP" altLang="en-US" dirty="0"/>
          </a:p>
        </p:txBody>
      </p:sp>
      <p:sp>
        <p:nvSpPr>
          <p:cNvPr id="196" name="テキスト ボックス 195">
            <a:extLst>
              <a:ext uri="{FF2B5EF4-FFF2-40B4-BE49-F238E27FC236}">
                <a16:creationId xmlns:a16="http://schemas.microsoft.com/office/drawing/2014/main" id="{2B2525F6-0CE2-7967-810D-8019ADBCC04C}"/>
              </a:ext>
            </a:extLst>
          </p:cNvPr>
          <p:cNvSpPr txBox="1"/>
          <p:nvPr/>
        </p:nvSpPr>
        <p:spPr>
          <a:xfrm>
            <a:off x="1371271" y="293861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EQ0</a:t>
            </a:r>
            <a:endParaRPr kumimoji="1" lang="ja-JP" altLang="en-US" dirty="0"/>
          </a:p>
        </p:txBody>
      </p:sp>
      <p:sp>
        <p:nvSpPr>
          <p:cNvPr id="198" name="テキスト ボックス 197">
            <a:extLst>
              <a:ext uri="{FF2B5EF4-FFF2-40B4-BE49-F238E27FC236}">
                <a16:creationId xmlns:a16="http://schemas.microsoft.com/office/drawing/2014/main" id="{92D71B15-14F8-3484-679A-4F1ECFA1C524}"/>
              </a:ext>
            </a:extLst>
          </p:cNvPr>
          <p:cNvSpPr txBox="1"/>
          <p:nvPr/>
        </p:nvSpPr>
        <p:spPr>
          <a:xfrm>
            <a:off x="9785552" y="3254486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EQ3</a:t>
            </a:r>
            <a:endParaRPr kumimoji="1" lang="ja-JP" altLang="en-US" dirty="0"/>
          </a:p>
        </p:txBody>
      </p:sp>
      <p:sp>
        <p:nvSpPr>
          <p:cNvPr id="200" name="テキスト ボックス 199">
            <a:extLst>
              <a:ext uri="{FF2B5EF4-FFF2-40B4-BE49-F238E27FC236}">
                <a16:creationId xmlns:a16="http://schemas.microsoft.com/office/drawing/2014/main" id="{9BFC6C3C-CD5F-FC7B-1C18-9D76E47753F7}"/>
              </a:ext>
            </a:extLst>
          </p:cNvPr>
          <p:cNvSpPr txBox="1"/>
          <p:nvPr/>
        </p:nvSpPr>
        <p:spPr>
          <a:xfrm>
            <a:off x="319136" y="397925"/>
            <a:ext cx="62568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dirty="0"/>
              <a:t>EQ0</a:t>
            </a:r>
            <a:r>
              <a:rPr lang="ja-JP" altLang="en-US" dirty="0"/>
              <a:t>→</a:t>
            </a:r>
            <a:r>
              <a:rPr lang="en-US" altLang="ja-JP" dirty="0"/>
              <a:t>EQ3</a:t>
            </a:r>
            <a:r>
              <a:rPr lang="ja-JP" altLang="en-US" dirty="0"/>
              <a:t>の律速段階のエネルギーが</a:t>
            </a:r>
            <a:r>
              <a:rPr lang="en-US" altLang="ja-JP" dirty="0"/>
              <a:t>50 kJ/mol</a:t>
            </a:r>
            <a:r>
              <a:rPr lang="ja-JP" altLang="en-US" dirty="0"/>
              <a:t>だとわかる</a:t>
            </a:r>
            <a:endParaRPr kumimoji="1" lang="ja-JP" altLang="en-US" dirty="0"/>
          </a:p>
        </p:txBody>
      </p:sp>
      <p:sp>
        <p:nvSpPr>
          <p:cNvPr id="201" name="テキスト ボックス 200">
            <a:extLst>
              <a:ext uri="{FF2B5EF4-FFF2-40B4-BE49-F238E27FC236}">
                <a16:creationId xmlns:a16="http://schemas.microsoft.com/office/drawing/2014/main" id="{A9ED3A2D-B9E7-CFC4-774C-1A84B0ADC9AA}"/>
              </a:ext>
            </a:extLst>
          </p:cNvPr>
          <p:cNvSpPr txBox="1"/>
          <p:nvPr/>
        </p:nvSpPr>
        <p:spPr>
          <a:xfrm>
            <a:off x="319136" y="58501"/>
            <a:ext cx="3815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dirty="0" err="1">
                <a:solidFill>
                  <a:schemeClr val="accent1"/>
                </a:solidFill>
              </a:rPr>
              <a:t>pseudo_energy</a:t>
            </a:r>
            <a:r>
              <a:rPr lang="en-US" altLang="ja-JP" b="1" dirty="0">
                <a:solidFill>
                  <a:schemeClr val="accent1"/>
                </a:solidFill>
              </a:rPr>
              <a:t>=False</a:t>
            </a:r>
            <a:r>
              <a:rPr lang="ja-JP" altLang="en-US" b="1" dirty="0">
                <a:solidFill>
                  <a:schemeClr val="accent1"/>
                </a:solidFill>
              </a:rPr>
              <a:t>で一度計算</a:t>
            </a:r>
            <a:endParaRPr kumimoji="1" lang="ja-JP" altLang="en-US" b="1" dirty="0">
              <a:solidFill>
                <a:schemeClr val="accent1"/>
              </a:solidFill>
            </a:endParaRPr>
          </a:p>
        </p:txBody>
      </p:sp>
      <p:sp>
        <p:nvSpPr>
          <p:cNvPr id="203" name="テキスト ボックス 202">
            <a:extLst>
              <a:ext uri="{FF2B5EF4-FFF2-40B4-BE49-F238E27FC236}">
                <a16:creationId xmlns:a16="http://schemas.microsoft.com/office/drawing/2014/main" id="{BAFEF8E5-0249-0667-6927-48FA991EBDBE}"/>
              </a:ext>
            </a:extLst>
          </p:cNvPr>
          <p:cNvSpPr txBox="1"/>
          <p:nvPr/>
        </p:nvSpPr>
        <p:spPr>
          <a:xfrm>
            <a:off x="415044" y="3802784"/>
            <a:ext cx="78021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b="1" dirty="0">
                <a:solidFill>
                  <a:srgbClr val="FFC000"/>
                </a:solidFill>
              </a:rPr>
              <a:t>律速段階よりエネルギーの低いパスは律速段階同じエネルギーとみなす</a:t>
            </a:r>
            <a:endParaRPr kumimoji="1" lang="ja-JP" altLang="en-US" b="1" dirty="0">
              <a:solidFill>
                <a:srgbClr val="FFC000"/>
              </a:solidFill>
            </a:endParaRPr>
          </a:p>
        </p:txBody>
      </p:sp>
      <p:sp>
        <p:nvSpPr>
          <p:cNvPr id="206" name="テキスト ボックス 205">
            <a:extLst>
              <a:ext uri="{FF2B5EF4-FFF2-40B4-BE49-F238E27FC236}">
                <a16:creationId xmlns:a16="http://schemas.microsoft.com/office/drawing/2014/main" id="{FD902F64-7590-074E-58B8-E461C8C2AB7C}"/>
              </a:ext>
            </a:extLst>
          </p:cNvPr>
          <p:cNvSpPr txBox="1"/>
          <p:nvPr/>
        </p:nvSpPr>
        <p:spPr>
          <a:xfrm>
            <a:off x="6970665" y="2982960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EQ2</a:t>
            </a:r>
            <a:endParaRPr kumimoji="1" lang="ja-JP" altLang="en-US" dirty="0"/>
          </a:p>
        </p:txBody>
      </p:sp>
      <p:sp>
        <p:nvSpPr>
          <p:cNvPr id="208" name="テキスト ボックス 207">
            <a:extLst>
              <a:ext uri="{FF2B5EF4-FFF2-40B4-BE49-F238E27FC236}">
                <a16:creationId xmlns:a16="http://schemas.microsoft.com/office/drawing/2014/main" id="{6E7867AA-C6C0-07A7-7933-B0FEEECBE1F0}"/>
              </a:ext>
            </a:extLst>
          </p:cNvPr>
          <p:cNvSpPr txBox="1"/>
          <p:nvPr/>
        </p:nvSpPr>
        <p:spPr>
          <a:xfrm>
            <a:off x="4164744" y="3055216"/>
            <a:ext cx="62388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EQ1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8297770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DC46D9C1-4148-9AD9-7529-3321D01D0232}"/>
              </a:ext>
            </a:extLst>
          </p:cNvPr>
          <p:cNvSpPr/>
          <p:nvPr/>
        </p:nvSpPr>
        <p:spPr>
          <a:xfrm>
            <a:off x="2210491" y="1061604"/>
            <a:ext cx="2992582" cy="440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仮想環境の作成</a:t>
            </a:r>
          </a:p>
        </p:txBody>
      </p:sp>
      <p:sp>
        <p:nvSpPr>
          <p:cNvPr id="5" name="正方形/長方形 4">
            <a:extLst>
              <a:ext uri="{FF2B5EF4-FFF2-40B4-BE49-F238E27FC236}">
                <a16:creationId xmlns:a16="http://schemas.microsoft.com/office/drawing/2014/main" id="{B7A12AC1-5DC4-1739-278F-2926C4338909}"/>
              </a:ext>
            </a:extLst>
          </p:cNvPr>
          <p:cNvSpPr/>
          <p:nvPr/>
        </p:nvSpPr>
        <p:spPr>
          <a:xfrm>
            <a:off x="552102" y="1858241"/>
            <a:ext cx="6309360" cy="440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</a:rPr>
              <a:t>grrmpy</a:t>
            </a:r>
            <a:r>
              <a:rPr lang="ja-JP" altLang="en-US" b="1" dirty="0">
                <a:solidFill>
                  <a:schemeClr val="tx1"/>
                </a:solidFill>
              </a:rPr>
              <a:t>ライブラリの依存ライブラリのインストール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6" name="正方形/長方形 5">
            <a:extLst>
              <a:ext uri="{FF2B5EF4-FFF2-40B4-BE49-F238E27FC236}">
                <a16:creationId xmlns:a16="http://schemas.microsoft.com/office/drawing/2014/main" id="{B728F150-3FBE-E5C6-D434-A285670B31C4}"/>
              </a:ext>
            </a:extLst>
          </p:cNvPr>
          <p:cNvSpPr/>
          <p:nvPr/>
        </p:nvSpPr>
        <p:spPr>
          <a:xfrm>
            <a:off x="1271153" y="2654878"/>
            <a:ext cx="4871259" cy="440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</a:rPr>
              <a:t>grrmpy</a:t>
            </a:r>
            <a:r>
              <a:rPr lang="ja-JP" altLang="en-US" b="1" dirty="0">
                <a:solidFill>
                  <a:schemeClr val="tx1"/>
                </a:solidFill>
              </a:rPr>
              <a:t>ライブラのインストール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7" name="正方形/長方形 6">
            <a:extLst>
              <a:ext uri="{FF2B5EF4-FFF2-40B4-BE49-F238E27FC236}">
                <a16:creationId xmlns:a16="http://schemas.microsoft.com/office/drawing/2014/main" id="{F39AC815-24DF-8F31-6A17-76F31EDF4973}"/>
              </a:ext>
            </a:extLst>
          </p:cNvPr>
          <p:cNvSpPr/>
          <p:nvPr/>
        </p:nvSpPr>
        <p:spPr>
          <a:xfrm>
            <a:off x="2210491" y="3451514"/>
            <a:ext cx="2992582" cy="440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b="1" dirty="0">
                <a:solidFill>
                  <a:schemeClr val="tx1"/>
                </a:solidFill>
              </a:rPr>
              <a:t>エクセルのマクロの有効化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sp>
        <p:nvSpPr>
          <p:cNvPr id="8" name="正方形/長方形 7">
            <a:extLst>
              <a:ext uri="{FF2B5EF4-FFF2-40B4-BE49-F238E27FC236}">
                <a16:creationId xmlns:a16="http://schemas.microsoft.com/office/drawing/2014/main" id="{913F2941-99DB-15D8-B0F4-0E242FB9A2A8}"/>
              </a:ext>
            </a:extLst>
          </p:cNvPr>
          <p:cNvSpPr/>
          <p:nvPr/>
        </p:nvSpPr>
        <p:spPr>
          <a:xfrm>
            <a:off x="967738" y="4248150"/>
            <a:ext cx="5478088" cy="440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tx1"/>
                </a:solidFill>
              </a:rPr>
              <a:t>PERSONAL_XLSB</a:t>
            </a:r>
            <a:r>
              <a:rPr lang="ja-JP" altLang="en-US" b="1" dirty="0">
                <a:solidFill>
                  <a:schemeClr val="tx1"/>
                </a:solidFill>
              </a:rPr>
              <a:t>にマクロをインポート</a:t>
            </a:r>
            <a:endParaRPr kumimoji="1" lang="ja-JP" altLang="en-US" b="1" dirty="0">
              <a:solidFill>
                <a:schemeClr val="tx1"/>
              </a:solidFill>
            </a:endParaRPr>
          </a:p>
        </p:txBody>
      </p:sp>
      <p:cxnSp>
        <p:nvCxnSpPr>
          <p:cNvPr id="10" name="直線矢印コネクタ 9">
            <a:extLst>
              <a:ext uri="{FF2B5EF4-FFF2-40B4-BE49-F238E27FC236}">
                <a16:creationId xmlns:a16="http://schemas.microsoft.com/office/drawing/2014/main" id="{2C224A9E-75A8-7B03-662D-F3FC4242A329}"/>
              </a:ext>
            </a:extLst>
          </p:cNvPr>
          <p:cNvCxnSpPr>
            <a:stCxn id="4" idx="2"/>
            <a:endCxn id="5" idx="0"/>
          </p:cNvCxnSpPr>
          <p:nvPr/>
        </p:nvCxnSpPr>
        <p:spPr>
          <a:xfrm>
            <a:off x="3706782" y="1502179"/>
            <a:ext cx="0" cy="3560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線矢印コネクタ 11">
            <a:extLst>
              <a:ext uri="{FF2B5EF4-FFF2-40B4-BE49-F238E27FC236}">
                <a16:creationId xmlns:a16="http://schemas.microsoft.com/office/drawing/2014/main" id="{5E467EF7-4B43-4F38-D990-AC35544A729F}"/>
              </a:ext>
            </a:extLst>
          </p:cNvPr>
          <p:cNvCxnSpPr>
            <a:stCxn id="5" idx="2"/>
            <a:endCxn id="6" idx="0"/>
          </p:cNvCxnSpPr>
          <p:nvPr/>
        </p:nvCxnSpPr>
        <p:spPr>
          <a:xfrm>
            <a:off x="3706782" y="2298816"/>
            <a:ext cx="1" cy="356062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直線矢印コネクタ 13">
            <a:extLst>
              <a:ext uri="{FF2B5EF4-FFF2-40B4-BE49-F238E27FC236}">
                <a16:creationId xmlns:a16="http://schemas.microsoft.com/office/drawing/2014/main" id="{D26D8D17-01E0-2EF6-4C56-BC589DAC7266}"/>
              </a:ext>
            </a:extLst>
          </p:cNvPr>
          <p:cNvCxnSpPr>
            <a:stCxn id="6" idx="2"/>
            <a:endCxn id="7" idx="0"/>
          </p:cNvCxnSpPr>
          <p:nvPr/>
        </p:nvCxnSpPr>
        <p:spPr>
          <a:xfrm flipH="1">
            <a:off x="3706782" y="3095453"/>
            <a:ext cx="1" cy="3560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線矢印コネクタ 15">
            <a:extLst>
              <a:ext uri="{FF2B5EF4-FFF2-40B4-BE49-F238E27FC236}">
                <a16:creationId xmlns:a16="http://schemas.microsoft.com/office/drawing/2014/main" id="{C4D98496-A31A-DCB8-DED3-4CE39043148F}"/>
              </a:ext>
            </a:extLst>
          </p:cNvPr>
          <p:cNvCxnSpPr>
            <a:cxnSpLocks/>
            <a:stCxn id="7" idx="2"/>
            <a:endCxn id="8" idx="0"/>
          </p:cNvCxnSpPr>
          <p:nvPr/>
        </p:nvCxnSpPr>
        <p:spPr>
          <a:xfrm>
            <a:off x="3706782" y="3892089"/>
            <a:ext cx="0" cy="3560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矢印コネクタ 17">
            <a:extLst>
              <a:ext uri="{FF2B5EF4-FFF2-40B4-BE49-F238E27FC236}">
                <a16:creationId xmlns:a16="http://schemas.microsoft.com/office/drawing/2014/main" id="{C612B896-F612-0DC6-CD1B-6974B632AAD4}"/>
              </a:ext>
            </a:extLst>
          </p:cNvPr>
          <p:cNvCxnSpPr>
            <a:cxnSpLocks/>
          </p:cNvCxnSpPr>
          <p:nvPr/>
        </p:nvCxnSpPr>
        <p:spPr>
          <a:xfrm>
            <a:off x="3697083" y="4688725"/>
            <a:ext cx="0" cy="356061"/>
          </a:xfrm>
          <a:prstGeom prst="straightConnector1">
            <a:avLst/>
          </a:prstGeom>
          <a:ln w="381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正方形/長方形 19">
            <a:extLst>
              <a:ext uri="{FF2B5EF4-FFF2-40B4-BE49-F238E27FC236}">
                <a16:creationId xmlns:a16="http://schemas.microsoft.com/office/drawing/2014/main" id="{244AA492-1C05-D951-930C-21CD0744C814}"/>
              </a:ext>
            </a:extLst>
          </p:cNvPr>
          <p:cNvSpPr/>
          <p:nvPr/>
        </p:nvSpPr>
        <p:spPr>
          <a:xfrm>
            <a:off x="967738" y="5044786"/>
            <a:ext cx="5478088" cy="440575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 err="1">
                <a:solidFill>
                  <a:schemeClr val="tx1"/>
                </a:solidFill>
              </a:rPr>
              <a:t>xlwings</a:t>
            </a:r>
            <a:r>
              <a:rPr kumimoji="1" lang="ja-JP" altLang="en-US" b="1" dirty="0">
                <a:solidFill>
                  <a:schemeClr val="tx1"/>
                </a:solidFill>
              </a:rPr>
              <a:t>のインストール</a:t>
            </a:r>
          </a:p>
        </p:txBody>
      </p:sp>
      <p:sp>
        <p:nvSpPr>
          <p:cNvPr id="21" name="テキスト ボックス 20">
            <a:extLst>
              <a:ext uri="{FF2B5EF4-FFF2-40B4-BE49-F238E27FC236}">
                <a16:creationId xmlns:a16="http://schemas.microsoft.com/office/drawing/2014/main" id="{6F365F8F-39D2-5F64-99B2-A0D8F9476F2A}"/>
              </a:ext>
            </a:extLst>
          </p:cNvPr>
          <p:cNvSpPr txBox="1"/>
          <p:nvPr/>
        </p:nvSpPr>
        <p:spPr>
          <a:xfrm>
            <a:off x="7147751" y="2476847"/>
            <a:ext cx="4905510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・</a:t>
            </a:r>
            <a:r>
              <a:rPr kumimoji="1" lang="en-US" altLang="ja-JP" dirty="0"/>
              <a:t>Python3.9</a:t>
            </a:r>
            <a:r>
              <a:rPr lang="ja-JP" altLang="en-US" dirty="0"/>
              <a:t> 以上</a:t>
            </a:r>
            <a:endParaRPr lang="en-US" altLang="ja-JP" dirty="0"/>
          </a:p>
          <a:p>
            <a:r>
              <a:rPr lang="ja-JP" altLang="en-US" dirty="0"/>
              <a:t>↑辞書型のマージに｜を使っているため</a:t>
            </a:r>
            <a:endParaRPr lang="en-US" altLang="ja-JP" dirty="0"/>
          </a:p>
          <a:p>
            <a:endParaRPr lang="en-US" altLang="ja-JP" dirty="0"/>
          </a:p>
          <a:p>
            <a:r>
              <a:rPr lang="ja-JP" altLang="en-US" dirty="0"/>
              <a:t>・</a:t>
            </a:r>
            <a:r>
              <a:rPr kumimoji="1" lang="en-US" altLang="ja-JP" dirty="0"/>
              <a:t>Excel2019</a:t>
            </a:r>
            <a:r>
              <a:rPr kumimoji="1" lang="ja-JP" altLang="en-US" dirty="0"/>
              <a:t> </a:t>
            </a:r>
            <a:r>
              <a:rPr lang="ja-JP" altLang="en-US" dirty="0"/>
              <a:t>以降</a:t>
            </a:r>
            <a:r>
              <a:rPr lang="en-US" altLang="ja-JP" dirty="0"/>
              <a:t>(UDF</a:t>
            </a:r>
            <a:r>
              <a:rPr lang="ja-JP" altLang="en-US" dirty="0"/>
              <a:t>を使用する場合</a:t>
            </a:r>
            <a:r>
              <a:rPr lang="en-US" altLang="ja-JP" dirty="0"/>
              <a:t>)</a:t>
            </a:r>
          </a:p>
          <a:p>
            <a:r>
              <a:rPr lang="ja-JP" altLang="en-US" dirty="0"/>
              <a:t>↑多分古いバージョンは使えない</a:t>
            </a:r>
            <a:endParaRPr lang="en-US" altLang="ja-JP" dirty="0"/>
          </a:p>
          <a:p>
            <a:endParaRPr lang="en-US" altLang="ja-JP" dirty="0"/>
          </a:p>
          <a:p>
            <a:r>
              <a:rPr kumimoji="1" lang="en-US" altLang="ja-JP" dirty="0"/>
              <a:t>mac</a:t>
            </a:r>
            <a:r>
              <a:rPr kumimoji="1" lang="ja-JP" altLang="en-US" dirty="0"/>
              <a:t>の場合</a:t>
            </a:r>
            <a:r>
              <a:rPr kumimoji="1" lang="en-US" altLang="ja-JP" dirty="0" err="1"/>
              <a:t>xlwings</a:t>
            </a:r>
            <a:r>
              <a:rPr kumimoji="1" lang="ja-JP" altLang="en-US" dirty="0"/>
              <a:t>の</a:t>
            </a:r>
            <a:r>
              <a:rPr kumimoji="1" lang="en-US" altLang="ja-JP" dirty="0"/>
              <a:t>UDF</a:t>
            </a:r>
            <a:r>
              <a:rPr kumimoji="1" lang="ja-JP" altLang="en-US" dirty="0"/>
              <a:t>は使えないので注意</a:t>
            </a:r>
          </a:p>
        </p:txBody>
      </p:sp>
    </p:spTree>
    <p:extLst>
      <p:ext uri="{BB962C8B-B14F-4D97-AF65-F5344CB8AC3E}">
        <p14:creationId xmlns:p14="http://schemas.microsoft.com/office/powerpoint/2010/main" val="1770886878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グループ化 5">
            <a:extLst>
              <a:ext uri="{FF2B5EF4-FFF2-40B4-BE49-F238E27FC236}">
                <a16:creationId xmlns:a16="http://schemas.microsoft.com/office/drawing/2014/main" id="{BC4E7971-9B16-EA4D-6778-1B3BBBA8D270}"/>
              </a:ext>
            </a:extLst>
          </p:cNvPr>
          <p:cNvGrpSpPr/>
          <p:nvPr/>
        </p:nvGrpSpPr>
        <p:grpSpPr>
          <a:xfrm>
            <a:off x="7211245" y="2345217"/>
            <a:ext cx="1787236" cy="1787236"/>
            <a:chOff x="7211245" y="2345217"/>
            <a:chExt cx="1787236" cy="1787236"/>
          </a:xfrm>
        </p:grpSpPr>
        <p:sp>
          <p:nvSpPr>
            <p:cNvPr id="4" name="テキスト ボックス 3">
              <a:extLst>
                <a:ext uri="{FF2B5EF4-FFF2-40B4-BE49-F238E27FC236}">
                  <a16:creationId xmlns:a16="http://schemas.microsoft.com/office/drawing/2014/main" id="{64A10146-CF2B-B176-EF11-74AE9219697F}"/>
                </a:ext>
              </a:extLst>
            </p:cNvPr>
            <p:cNvSpPr txBox="1"/>
            <p:nvPr/>
          </p:nvSpPr>
          <p:spPr>
            <a:xfrm>
              <a:off x="7458547" y="2556656"/>
              <a:ext cx="1313180" cy="144655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8800" b="1" dirty="0">
                  <a:solidFill>
                    <a:srgbClr val="FF0000"/>
                  </a:solidFill>
                </a:rPr>
                <a:t>完</a:t>
              </a:r>
            </a:p>
          </p:txBody>
        </p:sp>
        <p:sp>
          <p:nvSpPr>
            <p:cNvPr id="5" name="楕円 4">
              <a:extLst>
                <a:ext uri="{FF2B5EF4-FFF2-40B4-BE49-F238E27FC236}">
                  <a16:creationId xmlns:a16="http://schemas.microsoft.com/office/drawing/2014/main" id="{97B0F795-D314-9D98-0522-8FB4B877F229}"/>
                </a:ext>
              </a:extLst>
            </p:cNvPr>
            <p:cNvSpPr/>
            <p:nvPr/>
          </p:nvSpPr>
          <p:spPr>
            <a:xfrm>
              <a:off x="7211245" y="2345217"/>
              <a:ext cx="1787236" cy="1787236"/>
            </a:xfrm>
            <a:prstGeom prst="ellipse">
              <a:avLst/>
            </a:prstGeom>
            <a:noFill/>
            <a:ln w="1270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71EA530-773F-3FFD-06EC-8EF40D808413}"/>
              </a:ext>
            </a:extLst>
          </p:cNvPr>
          <p:cNvSpPr txBox="1"/>
          <p:nvPr/>
        </p:nvSpPr>
        <p:spPr>
          <a:xfrm>
            <a:off x="2457384" y="2967515"/>
            <a:ext cx="428514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b="1" dirty="0"/>
              <a:t>Mac</a:t>
            </a:r>
            <a:r>
              <a:rPr kumimoji="1" lang="ja-JP" altLang="en-US" sz="3200" b="1" dirty="0"/>
              <a:t>ユーザーはここで</a:t>
            </a:r>
          </a:p>
        </p:txBody>
      </p:sp>
    </p:spTree>
    <p:extLst>
      <p:ext uri="{BB962C8B-B14F-4D97-AF65-F5344CB8AC3E}">
        <p14:creationId xmlns:p14="http://schemas.microsoft.com/office/powerpoint/2010/main" val="333095929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758505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C507D11-E35C-024C-E2B3-EF4F5AABF7FF}"/>
              </a:ext>
            </a:extLst>
          </p:cNvPr>
          <p:cNvSpPr txBox="1"/>
          <p:nvPr/>
        </p:nvSpPr>
        <p:spPr>
          <a:xfrm>
            <a:off x="111143" y="220662"/>
            <a:ext cx="2726575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2000" b="1" u="sng" dirty="0"/>
              <a:t>1.</a:t>
            </a:r>
            <a:r>
              <a:rPr lang="ja-JP" altLang="en-US" sz="2000" b="1" u="sng" dirty="0"/>
              <a:t> </a:t>
            </a:r>
            <a:r>
              <a:rPr kumimoji="1" lang="ja-JP" altLang="en-US" sz="2000" b="1" u="sng" dirty="0"/>
              <a:t>仮想環境の作成</a:t>
            </a: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9E8D691A-744C-F9CF-79CA-74A4A5D79E66}"/>
              </a:ext>
            </a:extLst>
          </p:cNvPr>
          <p:cNvSpPr txBox="1"/>
          <p:nvPr/>
        </p:nvSpPr>
        <p:spPr>
          <a:xfrm>
            <a:off x="313159" y="805438"/>
            <a:ext cx="2682145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anaconda</a:t>
            </a:r>
            <a:r>
              <a:rPr lang="ja-JP" altLang="en-US" sz="2000" b="1" dirty="0"/>
              <a:t>以外の場合</a:t>
            </a:r>
            <a:endParaRPr kumimoji="1" lang="ja-JP" altLang="en-US" sz="2000" b="1" dirty="0"/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CA53CD3-4C13-52CF-4752-92F50EF3998E}"/>
              </a:ext>
            </a:extLst>
          </p:cNvPr>
          <p:cNvSpPr txBox="1"/>
          <p:nvPr/>
        </p:nvSpPr>
        <p:spPr>
          <a:xfrm>
            <a:off x="435733" y="1716279"/>
            <a:ext cx="317106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&gt;&gt;&gt; python –m </a:t>
            </a:r>
            <a:r>
              <a:rPr kumimoji="1" lang="en-US" altLang="ja-JP" dirty="0" err="1"/>
              <a:t>venv</a:t>
            </a:r>
            <a:r>
              <a:rPr kumimoji="1" lang="en-US" altLang="ja-JP" dirty="0"/>
              <a:t> </a:t>
            </a:r>
            <a:r>
              <a:rPr kumimoji="1" lang="ja-JP" altLang="en-US" dirty="0"/>
              <a:t>環境名</a:t>
            </a: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7F0285A2-9A77-F94C-7ED4-4B168651688F}"/>
              </a:ext>
            </a:extLst>
          </p:cNvPr>
          <p:cNvSpPr txBox="1"/>
          <p:nvPr/>
        </p:nvSpPr>
        <p:spPr>
          <a:xfrm>
            <a:off x="435733" y="2064077"/>
            <a:ext cx="745749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&gt;&gt;&gt; Set-</a:t>
            </a:r>
            <a:r>
              <a:rPr kumimoji="1" lang="en-US" altLang="ja-JP" dirty="0" err="1"/>
              <a:t>ExecutionPolicy</a:t>
            </a:r>
            <a:r>
              <a:rPr kumimoji="1" lang="en-US" altLang="ja-JP" dirty="0"/>
              <a:t> </a:t>
            </a:r>
            <a:r>
              <a:rPr kumimoji="1" lang="en-US" altLang="ja-JP" dirty="0" err="1"/>
              <a:t>RemoteSigned</a:t>
            </a:r>
            <a:r>
              <a:rPr kumimoji="1" lang="en-US" altLang="ja-JP" dirty="0"/>
              <a:t> -Scope </a:t>
            </a:r>
            <a:r>
              <a:rPr kumimoji="1" lang="en-US" altLang="ja-JP" dirty="0" err="1"/>
              <a:t>CurrentUser</a:t>
            </a:r>
            <a:r>
              <a:rPr kumimoji="1" lang="en-US" altLang="ja-JP" dirty="0"/>
              <a:t> -Force</a:t>
            </a:r>
            <a:endParaRPr kumimoji="1" lang="ja-JP" altLang="en-US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0568F3BE-48D2-A724-728E-15DD874ACA0B}"/>
              </a:ext>
            </a:extLst>
          </p:cNvPr>
          <p:cNvSpPr txBox="1"/>
          <p:nvPr/>
        </p:nvSpPr>
        <p:spPr>
          <a:xfrm>
            <a:off x="465627" y="1303413"/>
            <a:ext cx="61798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PowerShell</a:t>
            </a:r>
            <a:r>
              <a:rPr kumimoji="1" lang="ja-JP" altLang="en-US" dirty="0"/>
              <a:t>を開いて</a:t>
            </a:r>
            <a:r>
              <a:rPr kumimoji="1" lang="en-US" altLang="ja-JP" dirty="0"/>
              <a:t>(Mac</a:t>
            </a:r>
            <a:r>
              <a:rPr kumimoji="1" lang="ja-JP" altLang="en-US" dirty="0"/>
              <a:t>の場合は自分でやり方調べて！</a:t>
            </a:r>
            <a:r>
              <a:rPr kumimoji="1" lang="en-US" altLang="ja-JP" dirty="0"/>
              <a:t>)</a:t>
            </a:r>
            <a:endParaRPr kumimoji="1" lang="ja-JP" altLang="en-US" dirty="0"/>
          </a:p>
        </p:txBody>
      </p: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62DAFAA9-6E45-64B2-92F0-1BA34CB88798}"/>
              </a:ext>
            </a:extLst>
          </p:cNvPr>
          <p:cNvCxnSpPr/>
          <p:nvPr/>
        </p:nvCxnSpPr>
        <p:spPr>
          <a:xfrm flipH="1">
            <a:off x="7797807" y="2243083"/>
            <a:ext cx="532015" cy="0"/>
          </a:xfrm>
          <a:prstGeom prst="straightConnector1">
            <a:avLst/>
          </a:prstGeom>
          <a:ln w="57150"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DD9E94C5-2FB2-10F6-A2AB-EFCA6B9721AB}"/>
              </a:ext>
            </a:extLst>
          </p:cNvPr>
          <p:cNvSpPr txBox="1"/>
          <p:nvPr/>
        </p:nvSpPr>
        <p:spPr>
          <a:xfrm>
            <a:off x="8329822" y="2064077"/>
            <a:ext cx="347563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b="1" dirty="0"/>
              <a:t>初めて仮想環境を作成する場合</a:t>
            </a:r>
            <a:r>
              <a:rPr kumimoji="1" lang="en-US" altLang="ja-JP" dirty="0"/>
              <a:t>,</a:t>
            </a:r>
          </a:p>
          <a:p>
            <a:r>
              <a:rPr kumimoji="1" lang="en-US" altLang="ja-JP" dirty="0"/>
              <a:t>1</a:t>
            </a:r>
            <a:r>
              <a:rPr kumimoji="1" lang="ja-JP" altLang="en-US" dirty="0"/>
              <a:t>度だけ行う</a:t>
            </a:r>
          </a:p>
        </p:txBody>
      </p:sp>
      <p:sp>
        <p:nvSpPr>
          <p:cNvPr id="13" name="吹き出し: 角を丸めた四角形 12">
            <a:extLst>
              <a:ext uri="{FF2B5EF4-FFF2-40B4-BE49-F238E27FC236}">
                <a16:creationId xmlns:a16="http://schemas.microsoft.com/office/drawing/2014/main" id="{F11A3843-80A1-9913-066A-3FF13B57D06B}"/>
              </a:ext>
            </a:extLst>
          </p:cNvPr>
          <p:cNvSpPr/>
          <p:nvPr/>
        </p:nvSpPr>
        <p:spPr>
          <a:xfrm>
            <a:off x="6645524" y="1299064"/>
            <a:ext cx="1820486" cy="496275"/>
          </a:xfrm>
          <a:prstGeom prst="wedgeRoundRectCallout">
            <a:avLst>
              <a:gd name="adj1" fmla="val -191799"/>
              <a:gd name="adj2" fmla="val 73835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仮想環境作成</a:t>
            </a:r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6DE8CEC1-44DB-C26E-98DA-5CEEF38384A0}"/>
              </a:ext>
            </a:extLst>
          </p:cNvPr>
          <p:cNvSpPr txBox="1"/>
          <p:nvPr/>
        </p:nvSpPr>
        <p:spPr>
          <a:xfrm>
            <a:off x="439622" y="2433409"/>
            <a:ext cx="381226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&gt;&gt;&gt; </a:t>
            </a:r>
            <a:r>
              <a:rPr kumimoji="1" lang="ja-JP" altLang="en-US" dirty="0"/>
              <a:t>環境名</a:t>
            </a:r>
            <a:r>
              <a:rPr kumimoji="1" lang="en-US" altLang="ja-JP" dirty="0"/>
              <a:t>\Scripts\Activate.ps1 </a:t>
            </a:r>
            <a:endParaRPr kumimoji="1" lang="ja-JP" altLang="en-US" dirty="0"/>
          </a:p>
        </p:txBody>
      </p:sp>
      <p:sp>
        <p:nvSpPr>
          <p:cNvPr id="15" name="吹き出し: 角を丸めた四角形 14">
            <a:extLst>
              <a:ext uri="{FF2B5EF4-FFF2-40B4-BE49-F238E27FC236}">
                <a16:creationId xmlns:a16="http://schemas.microsoft.com/office/drawing/2014/main" id="{80A74BD5-4090-DDEC-9ADD-57E5D2021D1B}"/>
              </a:ext>
            </a:extLst>
          </p:cNvPr>
          <p:cNvSpPr/>
          <p:nvPr/>
        </p:nvSpPr>
        <p:spPr>
          <a:xfrm>
            <a:off x="5393142" y="2510100"/>
            <a:ext cx="2038435" cy="496275"/>
          </a:xfrm>
          <a:prstGeom prst="wedgeRoundRectCallout">
            <a:avLst>
              <a:gd name="adj1" fmla="val -90429"/>
              <a:gd name="adj2" fmla="val -28341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仮想環境有効化</a:t>
            </a:r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43A68B92-07E5-D0E6-6203-C109706E6AC2}"/>
              </a:ext>
            </a:extLst>
          </p:cNvPr>
          <p:cNvSpPr txBox="1"/>
          <p:nvPr/>
        </p:nvSpPr>
        <p:spPr>
          <a:xfrm>
            <a:off x="5319570" y="3366657"/>
            <a:ext cx="661110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詳しくは「</a:t>
            </a:r>
            <a:r>
              <a:rPr lang="en-US" altLang="ja-JP" dirty="0"/>
              <a:t>python </a:t>
            </a:r>
            <a:r>
              <a:rPr lang="en-US" altLang="ja-JP" dirty="0" err="1"/>
              <a:t>venv</a:t>
            </a:r>
            <a:r>
              <a:rPr lang="en-US" altLang="ja-JP" dirty="0"/>
              <a:t> </a:t>
            </a:r>
            <a:r>
              <a:rPr lang="ja-JP" altLang="en-US" dirty="0"/>
              <a:t>仮想環境作成」などをネットで調べる</a:t>
            </a:r>
            <a:endParaRPr kumimoji="1" lang="ja-JP" altLang="en-US" dirty="0"/>
          </a:p>
        </p:txBody>
      </p:sp>
      <p:sp>
        <p:nvSpPr>
          <p:cNvPr id="28" name="テキスト ボックス 27">
            <a:extLst>
              <a:ext uri="{FF2B5EF4-FFF2-40B4-BE49-F238E27FC236}">
                <a16:creationId xmlns:a16="http://schemas.microsoft.com/office/drawing/2014/main" id="{23AF5EA8-0F08-890D-F9C2-434E47692BE8}"/>
              </a:ext>
            </a:extLst>
          </p:cNvPr>
          <p:cNvSpPr txBox="1"/>
          <p:nvPr/>
        </p:nvSpPr>
        <p:spPr>
          <a:xfrm>
            <a:off x="313159" y="3718298"/>
            <a:ext cx="216918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anaconda</a:t>
            </a:r>
            <a:r>
              <a:rPr kumimoji="1" lang="ja-JP" altLang="en-US" sz="2000" b="1" dirty="0"/>
              <a:t>の場合</a:t>
            </a:r>
          </a:p>
        </p:txBody>
      </p:sp>
      <p:sp>
        <p:nvSpPr>
          <p:cNvPr id="29" name="テキスト ボックス 28">
            <a:extLst>
              <a:ext uri="{FF2B5EF4-FFF2-40B4-BE49-F238E27FC236}">
                <a16:creationId xmlns:a16="http://schemas.microsoft.com/office/drawing/2014/main" id="{27F1271B-D26F-A176-86EA-0531E7BCD5C1}"/>
              </a:ext>
            </a:extLst>
          </p:cNvPr>
          <p:cNvSpPr txBox="1"/>
          <p:nvPr/>
        </p:nvSpPr>
        <p:spPr>
          <a:xfrm>
            <a:off x="593089" y="4118408"/>
            <a:ext cx="30764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Anaconda Prompt </a:t>
            </a:r>
            <a:r>
              <a:rPr kumimoji="1" lang="ja-JP" altLang="en-US" dirty="0"/>
              <a:t>を開いて</a:t>
            </a:r>
          </a:p>
        </p:txBody>
      </p:sp>
      <p:sp>
        <p:nvSpPr>
          <p:cNvPr id="30" name="テキスト ボックス 29">
            <a:extLst>
              <a:ext uri="{FF2B5EF4-FFF2-40B4-BE49-F238E27FC236}">
                <a16:creationId xmlns:a16="http://schemas.microsoft.com/office/drawing/2014/main" id="{2B0BF6C4-F1B3-53EB-16DF-025DC296CBDE}"/>
              </a:ext>
            </a:extLst>
          </p:cNvPr>
          <p:cNvSpPr txBox="1"/>
          <p:nvPr/>
        </p:nvSpPr>
        <p:spPr>
          <a:xfrm>
            <a:off x="845827" y="4536914"/>
            <a:ext cx="39837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&gt;&gt;&gt; </a:t>
            </a:r>
            <a:r>
              <a:rPr kumimoji="1" lang="en-US" altLang="ja-JP" dirty="0" err="1"/>
              <a:t>conda</a:t>
            </a:r>
            <a:r>
              <a:rPr kumimoji="1" lang="en-US" altLang="ja-JP" dirty="0"/>
              <a:t> create -n </a:t>
            </a:r>
            <a:r>
              <a:rPr kumimoji="1" lang="ja-JP" altLang="en-US" dirty="0"/>
              <a:t>環境名 </a:t>
            </a:r>
            <a:r>
              <a:rPr kumimoji="1" lang="en-US" altLang="ja-JP" dirty="0"/>
              <a:t>python</a:t>
            </a:r>
            <a:endParaRPr kumimoji="1" lang="ja-JP" altLang="en-US" dirty="0"/>
          </a:p>
        </p:txBody>
      </p:sp>
      <p:sp>
        <p:nvSpPr>
          <p:cNvPr id="31" name="テキスト ボックス 30">
            <a:extLst>
              <a:ext uri="{FF2B5EF4-FFF2-40B4-BE49-F238E27FC236}">
                <a16:creationId xmlns:a16="http://schemas.microsoft.com/office/drawing/2014/main" id="{5434DE6F-529E-2A7E-859C-659CF12FC156}"/>
              </a:ext>
            </a:extLst>
          </p:cNvPr>
          <p:cNvSpPr txBox="1"/>
          <p:nvPr/>
        </p:nvSpPr>
        <p:spPr>
          <a:xfrm>
            <a:off x="845827" y="5242326"/>
            <a:ext cx="228299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&gt;&gt;&gt;activate </a:t>
            </a:r>
            <a:r>
              <a:rPr kumimoji="1" lang="ja-JP" altLang="en-US" dirty="0"/>
              <a:t>環境名</a:t>
            </a:r>
          </a:p>
        </p:txBody>
      </p:sp>
      <p:sp>
        <p:nvSpPr>
          <p:cNvPr id="32" name="吹き出し: 角を丸めた四角形 31">
            <a:extLst>
              <a:ext uri="{FF2B5EF4-FFF2-40B4-BE49-F238E27FC236}">
                <a16:creationId xmlns:a16="http://schemas.microsoft.com/office/drawing/2014/main" id="{372A8463-7AAA-D64F-50A8-C9DCC84833A0}"/>
              </a:ext>
            </a:extLst>
          </p:cNvPr>
          <p:cNvSpPr/>
          <p:nvPr/>
        </p:nvSpPr>
        <p:spPr>
          <a:xfrm>
            <a:off x="6117548" y="3970260"/>
            <a:ext cx="1820486" cy="496275"/>
          </a:xfrm>
          <a:prstGeom prst="wedgeRoundRectCallout">
            <a:avLst>
              <a:gd name="adj1" fmla="val -95452"/>
              <a:gd name="adj2" fmla="val 7216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仮想環境作成</a:t>
            </a:r>
          </a:p>
        </p:txBody>
      </p:sp>
      <p:sp>
        <p:nvSpPr>
          <p:cNvPr id="33" name="テキスト ボックス 32">
            <a:extLst>
              <a:ext uri="{FF2B5EF4-FFF2-40B4-BE49-F238E27FC236}">
                <a16:creationId xmlns:a16="http://schemas.microsoft.com/office/drawing/2014/main" id="{C850EF67-8090-C1D2-C984-259337005BF1}"/>
              </a:ext>
            </a:extLst>
          </p:cNvPr>
          <p:cNvSpPr txBox="1"/>
          <p:nvPr/>
        </p:nvSpPr>
        <p:spPr>
          <a:xfrm>
            <a:off x="529875" y="4964668"/>
            <a:ext cx="631904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win</a:t>
            </a:r>
            <a:endParaRPr kumimoji="1" lang="ja-JP" altLang="en-US" sz="2000" b="1" dirty="0"/>
          </a:p>
        </p:txBody>
      </p:sp>
      <p:sp>
        <p:nvSpPr>
          <p:cNvPr id="34" name="テキスト ボックス 33">
            <a:extLst>
              <a:ext uri="{FF2B5EF4-FFF2-40B4-BE49-F238E27FC236}">
                <a16:creationId xmlns:a16="http://schemas.microsoft.com/office/drawing/2014/main" id="{95EEB27A-9EA8-462D-D3E2-ECD22DCDD6B3}"/>
              </a:ext>
            </a:extLst>
          </p:cNvPr>
          <p:cNvSpPr txBox="1"/>
          <p:nvPr/>
        </p:nvSpPr>
        <p:spPr>
          <a:xfrm>
            <a:off x="529875" y="5531358"/>
            <a:ext cx="70884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000" b="1" dirty="0"/>
              <a:t>mac</a:t>
            </a:r>
            <a:endParaRPr kumimoji="1" lang="ja-JP" altLang="en-US" sz="2000" b="1" dirty="0"/>
          </a:p>
        </p:txBody>
      </p:sp>
      <p:sp>
        <p:nvSpPr>
          <p:cNvPr id="35" name="テキスト ボックス 34">
            <a:extLst>
              <a:ext uri="{FF2B5EF4-FFF2-40B4-BE49-F238E27FC236}">
                <a16:creationId xmlns:a16="http://schemas.microsoft.com/office/drawing/2014/main" id="{C593B60B-068E-E1CD-BC3F-0B3E389F4B95}"/>
              </a:ext>
            </a:extLst>
          </p:cNvPr>
          <p:cNvSpPr txBox="1"/>
          <p:nvPr/>
        </p:nvSpPr>
        <p:spPr>
          <a:xfrm>
            <a:off x="845827" y="5912472"/>
            <a:ext cx="3047307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altLang="ja-JP" dirty="0"/>
              <a:t>&gt;&gt;&gt;source activate </a:t>
            </a:r>
            <a:r>
              <a:rPr lang="ja-JP" altLang="en-US" dirty="0"/>
              <a:t>環境名</a:t>
            </a:r>
          </a:p>
        </p:txBody>
      </p:sp>
      <p:sp>
        <p:nvSpPr>
          <p:cNvPr id="36" name="吹き出し: 角を丸めた四角形 35">
            <a:extLst>
              <a:ext uri="{FF2B5EF4-FFF2-40B4-BE49-F238E27FC236}">
                <a16:creationId xmlns:a16="http://schemas.microsoft.com/office/drawing/2014/main" id="{E6AE99B9-F6C4-C644-357A-6C0F74C383FA}"/>
              </a:ext>
            </a:extLst>
          </p:cNvPr>
          <p:cNvSpPr/>
          <p:nvPr/>
        </p:nvSpPr>
        <p:spPr>
          <a:xfrm>
            <a:off x="4164478" y="5157985"/>
            <a:ext cx="2038435" cy="496275"/>
          </a:xfrm>
          <a:prstGeom prst="wedgeRoundRectCallout">
            <a:avLst>
              <a:gd name="adj1" fmla="val -102256"/>
              <a:gd name="adj2" fmla="val 51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仮想環境有効化</a:t>
            </a:r>
          </a:p>
        </p:txBody>
      </p:sp>
      <p:sp>
        <p:nvSpPr>
          <p:cNvPr id="37" name="吹き出し: 角を丸めた四角形 36">
            <a:extLst>
              <a:ext uri="{FF2B5EF4-FFF2-40B4-BE49-F238E27FC236}">
                <a16:creationId xmlns:a16="http://schemas.microsoft.com/office/drawing/2014/main" id="{101F08E0-650D-3935-73F8-DB5FD452D9D7}"/>
              </a:ext>
            </a:extLst>
          </p:cNvPr>
          <p:cNvSpPr/>
          <p:nvPr/>
        </p:nvSpPr>
        <p:spPr>
          <a:xfrm>
            <a:off x="4989356" y="5820029"/>
            <a:ext cx="2038435" cy="496275"/>
          </a:xfrm>
          <a:prstGeom prst="wedgeRoundRectCallout">
            <a:avLst>
              <a:gd name="adj1" fmla="val -102256"/>
              <a:gd name="adj2" fmla="val 5159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dirty="0"/>
              <a:t>仮想環境有効化</a:t>
            </a:r>
          </a:p>
        </p:txBody>
      </p:sp>
      <p:sp>
        <p:nvSpPr>
          <p:cNvPr id="38" name="テキスト ボックス 37">
            <a:extLst>
              <a:ext uri="{FF2B5EF4-FFF2-40B4-BE49-F238E27FC236}">
                <a16:creationId xmlns:a16="http://schemas.microsoft.com/office/drawing/2014/main" id="{E96BFFF8-AA1F-33F4-0F2C-33E9EB51276A}"/>
              </a:ext>
            </a:extLst>
          </p:cNvPr>
          <p:cNvSpPr txBox="1"/>
          <p:nvPr/>
        </p:nvSpPr>
        <p:spPr>
          <a:xfrm>
            <a:off x="5471970" y="6404816"/>
            <a:ext cx="638508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dirty="0"/>
              <a:t>詳しくは「</a:t>
            </a:r>
            <a:r>
              <a:rPr lang="en-US" altLang="ja-JP" dirty="0"/>
              <a:t>Anaconda </a:t>
            </a:r>
            <a:r>
              <a:rPr lang="ja-JP" altLang="en-US" dirty="0"/>
              <a:t>仮想環境作成」などをネットで調べる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5312948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0F3EC8F1-5E38-B920-F37C-C48BCC74C90C}"/>
              </a:ext>
            </a:extLst>
          </p:cNvPr>
          <p:cNvSpPr txBox="1"/>
          <p:nvPr/>
        </p:nvSpPr>
        <p:spPr>
          <a:xfrm>
            <a:off x="8136082" y="925911"/>
            <a:ext cx="3576552" cy="507831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ja-JP" altLang="en-US" dirty="0"/>
              <a:t>適当なフォルダ名</a:t>
            </a:r>
            <a:endParaRPr lang="en-US" altLang="ja-JP" dirty="0"/>
          </a:p>
          <a:p>
            <a:r>
              <a:rPr lang="en-US" altLang="ja-JP" dirty="0"/>
              <a:t>│  </a:t>
            </a:r>
            <a:r>
              <a:rPr lang="en-US" altLang="ja-JP" dirty="0" err="1"/>
              <a:t>ReactionCoordinate.frm</a:t>
            </a:r>
            <a:r>
              <a:rPr lang="en-US" altLang="ja-JP" dirty="0"/>
              <a:t>  </a:t>
            </a:r>
          </a:p>
          <a:p>
            <a:r>
              <a:rPr lang="en-US" altLang="ja-JP" dirty="0"/>
              <a:t>│  requirements.txt</a:t>
            </a:r>
          </a:p>
          <a:p>
            <a:r>
              <a:rPr lang="en-US" altLang="ja-JP" dirty="0"/>
              <a:t>│  setup.py</a:t>
            </a:r>
          </a:p>
          <a:p>
            <a:r>
              <a:rPr lang="en-US" altLang="ja-JP" dirty="0"/>
              <a:t>│</a:t>
            </a:r>
          </a:p>
          <a:p>
            <a:r>
              <a:rPr lang="en-US" altLang="ja-JP" dirty="0"/>
              <a:t>└─</a:t>
            </a:r>
            <a:r>
              <a:rPr lang="en-US" altLang="ja-JP" dirty="0" err="1"/>
              <a:t>grrmpy</a:t>
            </a:r>
            <a:endParaRPr lang="en-US" altLang="ja-JP" dirty="0"/>
          </a:p>
          <a:p>
            <a:r>
              <a:rPr lang="ja-JP" altLang="en-US" dirty="0"/>
              <a:t>　</a:t>
            </a:r>
            <a:r>
              <a:rPr lang="en-US" altLang="ja-JP" dirty="0"/>
              <a:t>  │  excel_operator.py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│  grrm.py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│  grrm_analysis.py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│  make_xlsm.py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│  __init__.py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│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└─template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</a:t>
            </a:r>
            <a:r>
              <a:rPr lang="ja-JP" altLang="en-US" dirty="0"/>
              <a:t>　</a:t>
            </a:r>
            <a:r>
              <a:rPr lang="en-US" altLang="ja-JP" dirty="0"/>
              <a:t>  │  setting.ini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</a:t>
            </a:r>
            <a:r>
              <a:rPr lang="ja-JP" altLang="en-US" dirty="0"/>
              <a:t>　</a:t>
            </a:r>
            <a:r>
              <a:rPr lang="en-US" altLang="ja-JP" dirty="0"/>
              <a:t>  │  template.py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</a:t>
            </a:r>
            <a:r>
              <a:rPr lang="ja-JP" altLang="en-US" dirty="0"/>
              <a:t>　</a:t>
            </a:r>
            <a:r>
              <a:rPr lang="en-US" altLang="ja-JP" dirty="0"/>
              <a:t>  │  template.xlsm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</a:t>
            </a:r>
            <a:r>
              <a:rPr lang="ja-JP" altLang="en-US" dirty="0"/>
              <a:t>　</a:t>
            </a:r>
            <a:r>
              <a:rPr lang="en-US" altLang="ja-JP" dirty="0"/>
              <a:t>  │</a:t>
            </a:r>
          </a:p>
          <a:p>
            <a:r>
              <a:rPr lang="ja-JP" altLang="en-US" dirty="0"/>
              <a:t>　</a:t>
            </a:r>
            <a:r>
              <a:rPr lang="en-US" altLang="ja-JP" dirty="0"/>
              <a:t>  </a:t>
            </a:r>
            <a:r>
              <a:rPr lang="ja-JP" altLang="en-US" dirty="0"/>
              <a:t>　</a:t>
            </a:r>
            <a:r>
              <a:rPr lang="en-US" altLang="ja-JP" dirty="0"/>
              <a:t>  └─temp</a:t>
            </a:r>
          </a:p>
        </p:txBody>
      </p:sp>
      <p:sp>
        <p:nvSpPr>
          <p:cNvPr id="10" name="テキスト ボックス 9">
            <a:extLst>
              <a:ext uri="{FF2B5EF4-FFF2-40B4-BE49-F238E27FC236}">
                <a16:creationId xmlns:a16="http://schemas.microsoft.com/office/drawing/2014/main" id="{44DA3970-5529-9799-221B-E5B4254D9E59}"/>
              </a:ext>
            </a:extLst>
          </p:cNvPr>
          <p:cNvSpPr txBox="1"/>
          <p:nvPr/>
        </p:nvSpPr>
        <p:spPr>
          <a:xfrm>
            <a:off x="108065" y="195573"/>
            <a:ext cx="42228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u="sng" dirty="0"/>
              <a:t>2. </a:t>
            </a:r>
            <a:r>
              <a:rPr kumimoji="1" lang="ja-JP" altLang="en-US" b="1" u="sng" dirty="0"/>
              <a:t>ライブラリのインストール</a:t>
            </a:r>
          </a:p>
        </p:txBody>
      </p:sp>
      <p:sp>
        <p:nvSpPr>
          <p:cNvPr id="11" name="テキスト ボックス 10">
            <a:extLst>
              <a:ext uri="{FF2B5EF4-FFF2-40B4-BE49-F238E27FC236}">
                <a16:creationId xmlns:a16="http://schemas.microsoft.com/office/drawing/2014/main" id="{B5D1C0FA-FE31-5015-EC9C-B5ED61E77FE7}"/>
              </a:ext>
            </a:extLst>
          </p:cNvPr>
          <p:cNvSpPr txBox="1"/>
          <p:nvPr/>
        </p:nvSpPr>
        <p:spPr>
          <a:xfrm>
            <a:off x="260462" y="1214792"/>
            <a:ext cx="637309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</a:t>
            </a:r>
            <a:r>
              <a:rPr kumimoji="1" lang="ja-JP" altLang="en-US" dirty="0"/>
              <a:t>適当なフォルダを作成し，右と同じファイル構造を作る</a:t>
            </a:r>
          </a:p>
        </p:txBody>
      </p:sp>
      <p:sp>
        <p:nvSpPr>
          <p:cNvPr id="12" name="テキスト ボックス 11">
            <a:extLst>
              <a:ext uri="{FF2B5EF4-FFF2-40B4-BE49-F238E27FC236}">
                <a16:creationId xmlns:a16="http://schemas.microsoft.com/office/drawing/2014/main" id="{47F1ED93-6D63-30FE-2B59-DEDFA1254DA9}"/>
              </a:ext>
            </a:extLst>
          </p:cNvPr>
          <p:cNvSpPr txBox="1"/>
          <p:nvPr/>
        </p:nvSpPr>
        <p:spPr>
          <a:xfrm>
            <a:off x="260462" y="2889051"/>
            <a:ext cx="603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・仮想環境内で</a:t>
            </a:r>
            <a:r>
              <a:rPr kumimoji="1" lang="en-US" altLang="ja-JP" b="1" dirty="0"/>
              <a:t>setup.py</a:t>
            </a:r>
            <a:r>
              <a:rPr kumimoji="1" lang="ja-JP" altLang="en-US" b="1" dirty="0"/>
              <a:t>のあるディレクトリまで飛んで</a:t>
            </a:r>
          </a:p>
        </p:txBody>
      </p:sp>
      <p:sp>
        <p:nvSpPr>
          <p:cNvPr id="13" name="テキスト ボックス 12">
            <a:extLst>
              <a:ext uri="{FF2B5EF4-FFF2-40B4-BE49-F238E27FC236}">
                <a16:creationId xmlns:a16="http://schemas.microsoft.com/office/drawing/2014/main" id="{234B8194-5D11-DD5C-0431-5A69776088F4}"/>
              </a:ext>
            </a:extLst>
          </p:cNvPr>
          <p:cNvSpPr txBox="1"/>
          <p:nvPr/>
        </p:nvSpPr>
        <p:spPr>
          <a:xfrm>
            <a:off x="1131914" y="3258383"/>
            <a:ext cx="4807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&gt;&gt;&gt; pip install -r requirements.txt</a:t>
            </a:r>
            <a:endParaRPr kumimoji="1" lang="ja-JP" altLang="en-US" dirty="0"/>
          </a:p>
        </p:txBody>
      </p: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14EE3231-0B6D-4A7E-8E89-A929816C9261}"/>
              </a:ext>
            </a:extLst>
          </p:cNvPr>
          <p:cNvSpPr txBox="1"/>
          <p:nvPr/>
        </p:nvSpPr>
        <p:spPr>
          <a:xfrm>
            <a:off x="3328551" y="3627715"/>
            <a:ext cx="4807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を実行し依存ライブラリをインストールする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4232B566-2227-3510-F73A-77456FDDB3A5}"/>
              </a:ext>
            </a:extLst>
          </p:cNvPr>
          <p:cNvSpPr txBox="1"/>
          <p:nvPr/>
        </p:nvSpPr>
        <p:spPr>
          <a:xfrm>
            <a:off x="260462" y="4927489"/>
            <a:ext cx="603227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/>
              <a:t>・次に</a:t>
            </a:r>
            <a:endParaRPr kumimoji="1" lang="ja-JP" altLang="en-US" dirty="0"/>
          </a:p>
        </p:txBody>
      </p:sp>
      <p:sp>
        <p:nvSpPr>
          <p:cNvPr id="16" name="テキスト ボックス 15">
            <a:extLst>
              <a:ext uri="{FF2B5EF4-FFF2-40B4-BE49-F238E27FC236}">
                <a16:creationId xmlns:a16="http://schemas.microsoft.com/office/drawing/2014/main" id="{E2247D22-193E-F56B-1BF5-0E98B4EDCE2A}"/>
              </a:ext>
            </a:extLst>
          </p:cNvPr>
          <p:cNvSpPr txBox="1"/>
          <p:nvPr/>
        </p:nvSpPr>
        <p:spPr>
          <a:xfrm>
            <a:off x="1043242" y="5241997"/>
            <a:ext cx="480753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dirty="0"/>
              <a:t>&gt;&gt;&gt; pip install –e .</a:t>
            </a:r>
            <a:endParaRPr kumimoji="1" lang="ja-JP" altLang="en-US" dirty="0"/>
          </a:p>
        </p:txBody>
      </p:sp>
      <p:sp>
        <p:nvSpPr>
          <p:cNvPr id="17" name="吹き出し: 角を丸めた四角形 16">
            <a:extLst>
              <a:ext uri="{FF2B5EF4-FFF2-40B4-BE49-F238E27FC236}">
                <a16:creationId xmlns:a16="http://schemas.microsoft.com/office/drawing/2014/main" id="{32A4CF22-797D-F3E0-686C-65586F0A98D3}"/>
              </a:ext>
            </a:extLst>
          </p:cNvPr>
          <p:cNvSpPr/>
          <p:nvPr/>
        </p:nvSpPr>
        <p:spPr>
          <a:xfrm>
            <a:off x="4917581" y="4993859"/>
            <a:ext cx="2296828" cy="496275"/>
          </a:xfrm>
          <a:prstGeom prst="wedgeRoundRectCallout">
            <a:avLst>
              <a:gd name="adj1" fmla="val -116121"/>
              <a:gd name="adj2" fmla="val 40334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/>
              <a:t>ドットを忘れない</a:t>
            </a:r>
            <a:r>
              <a:rPr lang="en-US" altLang="ja-JP" dirty="0"/>
              <a:t>!</a:t>
            </a:r>
            <a:endParaRPr kumimoji="1" lang="ja-JP" altLang="en-US" dirty="0"/>
          </a:p>
        </p:txBody>
      </p:sp>
      <p:sp>
        <p:nvSpPr>
          <p:cNvPr id="18" name="テキスト ボックス 17">
            <a:extLst>
              <a:ext uri="{FF2B5EF4-FFF2-40B4-BE49-F238E27FC236}">
                <a16:creationId xmlns:a16="http://schemas.microsoft.com/office/drawing/2014/main" id="{49B2400E-7340-9FDA-42DF-1D73ADD2F1F1}"/>
              </a:ext>
            </a:extLst>
          </p:cNvPr>
          <p:cNvSpPr txBox="1"/>
          <p:nvPr/>
        </p:nvSpPr>
        <p:spPr>
          <a:xfrm>
            <a:off x="2315092" y="5757593"/>
            <a:ext cx="521623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/>
              <a:t>を実行し</a:t>
            </a:r>
            <a:r>
              <a:rPr kumimoji="1" lang="en-US" altLang="ja-JP" dirty="0" err="1"/>
              <a:t>grrmpy</a:t>
            </a:r>
            <a:r>
              <a:rPr kumimoji="1" lang="ja-JP" altLang="en-US" dirty="0"/>
              <a:t>ライブラリをインストールする</a:t>
            </a:r>
          </a:p>
        </p:txBody>
      </p:sp>
      <p:sp>
        <p:nvSpPr>
          <p:cNvPr id="23" name="吹き出し: 角を丸めた四角形 22">
            <a:extLst>
              <a:ext uri="{FF2B5EF4-FFF2-40B4-BE49-F238E27FC236}">
                <a16:creationId xmlns:a16="http://schemas.microsoft.com/office/drawing/2014/main" id="{A739DC76-8432-07D0-1BE0-7D18B4CBB8FE}"/>
              </a:ext>
            </a:extLst>
          </p:cNvPr>
          <p:cNvSpPr/>
          <p:nvPr/>
        </p:nvSpPr>
        <p:spPr>
          <a:xfrm>
            <a:off x="2867716" y="4163755"/>
            <a:ext cx="4807530" cy="496275"/>
          </a:xfrm>
          <a:prstGeom prst="wedgeRoundRectCallout">
            <a:avLst>
              <a:gd name="adj1" fmla="val -67203"/>
              <a:gd name="adj2" fmla="val -150618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dirty="0" err="1"/>
              <a:t>conda</a:t>
            </a:r>
            <a:r>
              <a:rPr kumimoji="1" lang="ja-JP" altLang="en-US" dirty="0"/>
              <a:t>でインストールしても多分大丈夫</a:t>
            </a:r>
          </a:p>
        </p:txBody>
      </p:sp>
    </p:spTree>
    <p:extLst>
      <p:ext uri="{BB962C8B-B14F-4D97-AF65-F5344CB8AC3E}">
        <p14:creationId xmlns:p14="http://schemas.microsoft.com/office/powerpoint/2010/main" val="11433433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D4E1A140-A129-3A76-575E-820559778901}"/>
              </a:ext>
            </a:extLst>
          </p:cNvPr>
          <p:cNvSpPr txBox="1"/>
          <p:nvPr/>
        </p:nvSpPr>
        <p:spPr>
          <a:xfrm>
            <a:off x="165209" y="257695"/>
            <a:ext cx="218200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u="sng" dirty="0"/>
              <a:t>3.1 </a:t>
            </a:r>
            <a:r>
              <a:rPr lang="ja-JP" altLang="en-US" b="1" u="sng" dirty="0"/>
              <a:t>マクロの有効化</a:t>
            </a:r>
            <a:endParaRPr kumimoji="1" lang="ja-JP" altLang="en-US" b="1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BBF5B5A5-7363-F50F-874E-CE0478126A65}"/>
              </a:ext>
            </a:extLst>
          </p:cNvPr>
          <p:cNvSpPr txBox="1"/>
          <p:nvPr/>
        </p:nvSpPr>
        <p:spPr>
          <a:xfrm>
            <a:off x="584736" y="716995"/>
            <a:ext cx="8727069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エクセルを開き</a:t>
            </a:r>
            <a:endParaRPr kumimoji="1" lang="en-US" altLang="ja-JP" sz="1600" dirty="0"/>
          </a:p>
          <a:p>
            <a:r>
              <a:rPr lang="ja-JP" altLang="en-US" sz="1600" dirty="0"/>
              <a:t>ファイル</a:t>
            </a:r>
            <a:r>
              <a:rPr lang="en-US" altLang="ja-JP" sz="1600" dirty="0"/>
              <a:t>&gt;</a:t>
            </a:r>
            <a:r>
              <a:rPr lang="ja-JP" altLang="en-US" sz="1600" dirty="0"/>
              <a:t>その他</a:t>
            </a:r>
            <a:r>
              <a:rPr lang="en-US" altLang="ja-JP" sz="1600" dirty="0"/>
              <a:t>&gt;</a:t>
            </a:r>
            <a:r>
              <a:rPr lang="ja-JP" altLang="en-US" sz="1600" dirty="0"/>
              <a:t>オプション</a:t>
            </a:r>
            <a:r>
              <a:rPr lang="en-US" altLang="ja-JP" sz="1600" dirty="0"/>
              <a:t>&gt;</a:t>
            </a:r>
            <a:r>
              <a:rPr lang="ja-JP" altLang="en-US" sz="1600" dirty="0"/>
              <a:t>トラストセンター</a:t>
            </a:r>
            <a:r>
              <a:rPr lang="en-US" altLang="ja-JP" sz="1600" dirty="0"/>
              <a:t>&gt;</a:t>
            </a:r>
            <a:r>
              <a:rPr lang="ja-JP" altLang="en-US" sz="1600" dirty="0"/>
              <a:t>トラストセンターの設定</a:t>
            </a:r>
            <a:r>
              <a:rPr lang="en-US" altLang="ja-JP" sz="1600" dirty="0"/>
              <a:t>&gt;</a:t>
            </a:r>
            <a:r>
              <a:rPr lang="ja-JP" altLang="en-US" sz="1600" dirty="0"/>
              <a:t>マクロの設定で</a:t>
            </a:r>
            <a:endParaRPr lang="en-US" altLang="ja-JP" sz="1600" dirty="0"/>
          </a:p>
          <a:p>
            <a:r>
              <a:rPr kumimoji="1" lang="ja-JP" altLang="en-US" sz="1600" dirty="0"/>
              <a:t>・</a:t>
            </a:r>
            <a:r>
              <a:rPr kumimoji="1" lang="en-US" altLang="ja-JP" sz="1600" dirty="0"/>
              <a:t>VBA</a:t>
            </a:r>
            <a:r>
              <a:rPr kumimoji="1" lang="ja-JP" altLang="en-US" sz="1600" dirty="0"/>
              <a:t>マクロを有効にする</a:t>
            </a:r>
            <a:endParaRPr kumimoji="1" lang="en-US" altLang="ja-JP" sz="1600" dirty="0"/>
          </a:p>
          <a:p>
            <a:r>
              <a:rPr lang="ja-JP" altLang="en-US" sz="1600" dirty="0"/>
              <a:t>・</a:t>
            </a:r>
            <a:r>
              <a:rPr lang="en-US" altLang="ja-JP" sz="1600" dirty="0"/>
              <a:t>VBA</a:t>
            </a:r>
            <a:r>
              <a:rPr lang="ja-JP" altLang="en-US" sz="1600" dirty="0"/>
              <a:t> プロジェクト オブジェクト モデルへのアクセスを信頼する</a:t>
            </a:r>
            <a:endParaRPr lang="en-US" altLang="ja-JP" sz="1600" dirty="0"/>
          </a:p>
          <a:p>
            <a:r>
              <a:rPr lang="ja-JP" altLang="en-US" sz="1600" dirty="0"/>
              <a:t>にチェックを入れる</a:t>
            </a:r>
            <a:endParaRPr kumimoji="1" lang="ja-JP" altLang="en-US" sz="1600" dirty="0"/>
          </a:p>
        </p:txBody>
      </p:sp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EFCFEB4-34AE-B1F4-C778-854D514DDEF9}"/>
              </a:ext>
            </a:extLst>
          </p:cNvPr>
          <p:cNvGrpSpPr/>
          <p:nvPr/>
        </p:nvGrpSpPr>
        <p:grpSpPr>
          <a:xfrm>
            <a:off x="262664" y="2173649"/>
            <a:ext cx="3576169" cy="2319251"/>
            <a:chOff x="262664" y="2173649"/>
            <a:chExt cx="3576169" cy="2319251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63AF37DC-04EC-6C48-422F-FE697C5AA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2664" y="2173649"/>
              <a:ext cx="3576169" cy="2319251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25E5AA93-AF37-BE2D-D34C-0FEE343205FB}"/>
                </a:ext>
              </a:extLst>
            </p:cNvPr>
            <p:cNvSpPr/>
            <p:nvPr/>
          </p:nvSpPr>
          <p:spPr>
            <a:xfrm>
              <a:off x="340822" y="2585258"/>
              <a:ext cx="365760" cy="14962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DECA436-A547-7C04-9AB9-6136615C61B3}"/>
              </a:ext>
            </a:extLst>
          </p:cNvPr>
          <p:cNvGrpSpPr/>
          <p:nvPr/>
        </p:nvGrpSpPr>
        <p:grpSpPr>
          <a:xfrm>
            <a:off x="4357246" y="1945221"/>
            <a:ext cx="2095425" cy="2884732"/>
            <a:chOff x="4000575" y="1986634"/>
            <a:chExt cx="2095425" cy="2884732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575CD2BD-6CEA-BAB1-EABA-BE3476184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00575" y="1986634"/>
              <a:ext cx="2095425" cy="2884732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416769B4-3D45-B9EC-A290-7BCD5099B578}"/>
                </a:ext>
              </a:extLst>
            </p:cNvPr>
            <p:cNvSpPr/>
            <p:nvPr/>
          </p:nvSpPr>
          <p:spPr>
            <a:xfrm>
              <a:off x="5173287" y="4349060"/>
              <a:ext cx="437803" cy="1628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32DFB04-971E-BD15-6F15-1C7016BC167B}"/>
              </a:ext>
            </a:extLst>
          </p:cNvPr>
          <p:cNvGrpSpPr/>
          <p:nvPr/>
        </p:nvGrpSpPr>
        <p:grpSpPr>
          <a:xfrm>
            <a:off x="6923980" y="1945221"/>
            <a:ext cx="5005356" cy="1604658"/>
            <a:chOff x="6923980" y="2585258"/>
            <a:chExt cx="5005356" cy="1604658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594738B8-D928-2686-D9A8-BD78EB95B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23980" y="2585258"/>
              <a:ext cx="5005356" cy="1604658"/>
            </a:xfrm>
            <a:prstGeom prst="rect">
              <a:avLst/>
            </a:prstGeom>
          </p:spPr>
        </p:pic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528DC8CE-69A5-CA64-5F6F-C66CEBCED181}"/>
                </a:ext>
              </a:extLst>
            </p:cNvPr>
            <p:cNvSpPr/>
            <p:nvPr/>
          </p:nvSpPr>
          <p:spPr>
            <a:xfrm>
              <a:off x="6923980" y="3985490"/>
              <a:ext cx="437803" cy="1628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43966FDE-76D5-5778-5E63-429D00F543AB}"/>
                </a:ext>
              </a:extLst>
            </p:cNvPr>
            <p:cNvSpPr/>
            <p:nvPr/>
          </p:nvSpPr>
          <p:spPr>
            <a:xfrm>
              <a:off x="11033238" y="3420946"/>
              <a:ext cx="896098" cy="15352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矢印: 右 24">
            <a:extLst>
              <a:ext uri="{FF2B5EF4-FFF2-40B4-BE49-F238E27FC236}">
                <a16:creationId xmlns:a16="http://schemas.microsoft.com/office/drawing/2014/main" id="{3A577FF4-8782-7F55-E719-D9D4C318217D}"/>
              </a:ext>
            </a:extLst>
          </p:cNvPr>
          <p:cNvSpPr/>
          <p:nvPr/>
        </p:nvSpPr>
        <p:spPr>
          <a:xfrm>
            <a:off x="3998422" y="3108960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DAD80387-7AA7-44B5-11FA-FBFB85E606A6}"/>
              </a:ext>
            </a:extLst>
          </p:cNvPr>
          <p:cNvSpPr/>
          <p:nvPr/>
        </p:nvSpPr>
        <p:spPr>
          <a:xfrm>
            <a:off x="6567791" y="2460480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8" name="図 27">
            <a:extLst>
              <a:ext uri="{FF2B5EF4-FFF2-40B4-BE49-F238E27FC236}">
                <a16:creationId xmlns:a16="http://schemas.microsoft.com/office/drawing/2014/main" id="{003E3B69-CD3C-93D7-AE9F-F721B866300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607185" y="3549879"/>
            <a:ext cx="4322151" cy="2398857"/>
          </a:xfrm>
          <a:prstGeom prst="rect">
            <a:avLst/>
          </a:prstGeom>
        </p:spPr>
      </p:pic>
      <p:sp>
        <p:nvSpPr>
          <p:cNvPr id="29" name="矢印: 右 28">
            <a:extLst>
              <a:ext uri="{FF2B5EF4-FFF2-40B4-BE49-F238E27FC236}">
                <a16:creationId xmlns:a16="http://schemas.microsoft.com/office/drawing/2014/main" id="{6B5A11A8-17C9-A1BE-5415-C43EDAD1D064}"/>
              </a:ext>
            </a:extLst>
          </p:cNvPr>
          <p:cNvSpPr/>
          <p:nvPr/>
        </p:nvSpPr>
        <p:spPr>
          <a:xfrm rot="5400000">
            <a:off x="9538880" y="3204771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0" name="四角形: 角を丸くする 29">
            <a:extLst>
              <a:ext uri="{FF2B5EF4-FFF2-40B4-BE49-F238E27FC236}">
                <a16:creationId xmlns:a16="http://schemas.microsoft.com/office/drawing/2014/main" id="{D3153EFE-6FFB-73D5-C9D2-9444FC0B1441}"/>
              </a:ext>
            </a:extLst>
          </p:cNvPr>
          <p:cNvSpPr/>
          <p:nvPr/>
        </p:nvSpPr>
        <p:spPr>
          <a:xfrm>
            <a:off x="8813193" y="4363098"/>
            <a:ext cx="2974255" cy="1593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1" name="四角形: 角を丸くする 30">
            <a:extLst>
              <a:ext uri="{FF2B5EF4-FFF2-40B4-BE49-F238E27FC236}">
                <a16:creationId xmlns:a16="http://schemas.microsoft.com/office/drawing/2014/main" id="{2F2EE732-B51A-8FAB-B1CA-6ED9EF6DF89C}"/>
              </a:ext>
            </a:extLst>
          </p:cNvPr>
          <p:cNvSpPr/>
          <p:nvPr/>
        </p:nvSpPr>
        <p:spPr>
          <a:xfrm>
            <a:off x="8716211" y="5058226"/>
            <a:ext cx="2974255" cy="1593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四角形: 角を丸くする 31">
            <a:extLst>
              <a:ext uri="{FF2B5EF4-FFF2-40B4-BE49-F238E27FC236}">
                <a16:creationId xmlns:a16="http://schemas.microsoft.com/office/drawing/2014/main" id="{0189A7BC-ADA3-4AF2-83E4-63A31F10E195}"/>
              </a:ext>
            </a:extLst>
          </p:cNvPr>
          <p:cNvSpPr/>
          <p:nvPr/>
        </p:nvSpPr>
        <p:spPr>
          <a:xfrm>
            <a:off x="7629719" y="4678610"/>
            <a:ext cx="647285" cy="159370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530492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1" name="グループ化 20">
            <a:extLst>
              <a:ext uri="{FF2B5EF4-FFF2-40B4-BE49-F238E27FC236}">
                <a16:creationId xmlns:a16="http://schemas.microsoft.com/office/drawing/2014/main" id="{4EFCFEB4-34AE-B1F4-C778-854D514DDEF9}"/>
              </a:ext>
            </a:extLst>
          </p:cNvPr>
          <p:cNvGrpSpPr/>
          <p:nvPr/>
        </p:nvGrpSpPr>
        <p:grpSpPr>
          <a:xfrm>
            <a:off x="321583" y="157553"/>
            <a:ext cx="3917908" cy="2540879"/>
            <a:chOff x="262664" y="2173649"/>
            <a:chExt cx="3576169" cy="2319251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63AF37DC-04EC-6C48-422F-FE697C5AAE4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2664" y="2173649"/>
              <a:ext cx="3576169" cy="2319251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25E5AA93-AF37-BE2D-D34C-0FEE343205FB}"/>
                </a:ext>
              </a:extLst>
            </p:cNvPr>
            <p:cNvSpPr/>
            <p:nvPr/>
          </p:nvSpPr>
          <p:spPr>
            <a:xfrm>
              <a:off x="340822" y="2585258"/>
              <a:ext cx="365760" cy="14962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0" name="グループ化 19">
            <a:extLst>
              <a:ext uri="{FF2B5EF4-FFF2-40B4-BE49-F238E27FC236}">
                <a16:creationId xmlns:a16="http://schemas.microsoft.com/office/drawing/2014/main" id="{CDECA436-A547-7C04-9AB9-6136615C61B3}"/>
              </a:ext>
            </a:extLst>
          </p:cNvPr>
          <p:cNvGrpSpPr/>
          <p:nvPr/>
        </p:nvGrpSpPr>
        <p:grpSpPr>
          <a:xfrm>
            <a:off x="926229" y="3340759"/>
            <a:ext cx="2440426" cy="3359688"/>
            <a:chOff x="4000575" y="1986634"/>
            <a:chExt cx="2095425" cy="2884732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575CD2BD-6CEA-BAB1-EABA-BE3476184513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00575" y="1986634"/>
              <a:ext cx="2095425" cy="2884732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416769B4-3D45-B9EC-A290-7BCD5099B578}"/>
                </a:ext>
              </a:extLst>
            </p:cNvPr>
            <p:cNvSpPr/>
            <p:nvPr/>
          </p:nvSpPr>
          <p:spPr>
            <a:xfrm>
              <a:off x="5173287" y="4349060"/>
              <a:ext cx="437803" cy="1628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4" name="グループ化 23">
            <a:extLst>
              <a:ext uri="{FF2B5EF4-FFF2-40B4-BE49-F238E27FC236}">
                <a16:creationId xmlns:a16="http://schemas.microsoft.com/office/drawing/2014/main" id="{032DFB04-971E-BD15-6F15-1C7016BC167B}"/>
              </a:ext>
            </a:extLst>
          </p:cNvPr>
          <p:cNvGrpSpPr/>
          <p:nvPr/>
        </p:nvGrpSpPr>
        <p:grpSpPr>
          <a:xfrm>
            <a:off x="4865829" y="602968"/>
            <a:ext cx="6918961" cy="2209504"/>
            <a:chOff x="6923980" y="2585258"/>
            <a:chExt cx="5005356" cy="1604658"/>
          </a:xfrm>
        </p:grpSpPr>
        <p:pic>
          <p:nvPicPr>
            <p:cNvPr id="19" name="図 18">
              <a:extLst>
                <a:ext uri="{FF2B5EF4-FFF2-40B4-BE49-F238E27FC236}">
                  <a16:creationId xmlns:a16="http://schemas.microsoft.com/office/drawing/2014/main" id="{594738B8-D928-2686-D9A8-BD78EB95B68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6923980" y="2585258"/>
              <a:ext cx="5005356" cy="1604658"/>
            </a:xfrm>
            <a:prstGeom prst="rect">
              <a:avLst/>
            </a:prstGeom>
          </p:spPr>
        </p:pic>
        <p:sp>
          <p:nvSpPr>
            <p:cNvPr id="22" name="四角形: 角を丸くする 21">
              <a:extLst>
                <a:ext uri="{FF2B5EF4-FFF2-40B4-BE49-F238E27FC236}">
                  <a16:creationId xmlns:a16="http://schemas.microsoft.com/office/drawing/2014/main" id="{528DC8CE-69A5-CA64-5F6F-C66CEBCED181}"/>
                </a:ext>
              </a:extLst>
            </p:cNvPr>
            <p:cNvSpPr/>
            <p:nvPr/>
          </p:nvSpPr>
          <p:spPr>
            <a:xfrm>
              <a:off x="6923980" y="3985490"/>
              <a:ext cx="437803" cy="1628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3" name="四角形: 角を丸くする 22">
              <a:extLst>
                <a:ext uri="{FF2B5EF4-FFF2-40B4-BE49-F238E27FC236}">
                  <a16:creationId xmlns:a16="http://schemas.microsoft.com/office/drawing/2014/main" id="{43966FDE-76D5-5778-5E63-429D00F543AB}"/>
                </a:ext>
              </a:extLst>
            </p:cNvPr>
            <p:cNvSpPr/>
            <p:nvPr/>
          </p:nvSpPr>
          <p:spPr>
            <a:xfrm>
              <a:off x="11033238" y="3420946"/>
              <a:ext cx="896098" cy="153527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25" name="矢印: 右 24">
            <a:extLst>
              <a:ext uri="{FF2B5EF4-FFF2-40B4-BE49-F238E27FC236}">
                <a16:creationId xmlns:a16="http://schemas.microsoft.com/office/drawing/2014/main" id="{3A577FF4-8782-7F55-E719-D9D4C318217D}"/>
              </a:ext>
            </a:extLst>
          </p:cNvPr>
          <p:cNvSpPr/>
          <p:nvPr/>
        </p:nvSpPr>
        <p:spPr>
          <a:xfrm rot="5400000">
            <a:off x="2235237" y="2786839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DAD80387-7AA7-44B5-11FA-FBFB85E606A6}"/>
              </a:ext>
            </a:extLst>
          </p:cNvPr>
          <p:cNvSpPr/>
          <p:nvPr/>
        </p:nvSpPr>
        <p:spPr>
          <a:xfrm rot="19057545">
            <a:off x="4312003" y="3055891"/>
            <a:ext cx="645832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9" name="矢印: 右 28">
            <a:extLst>
              <a:ext uri="{FF2B5EF4-FFF2-40B4-BE49-F238E27FC236}">
                <a16:creationId xmlns:a16="http://schemas.microsoft.com/office/drawing/2014/main" id="{6B5A11A8-17C9-A1BE-5415-C43EDAD1D064}"/>
              </a:ext>
            </a:extLst>
          </p:cNvPr>
          <p:cNvSpPr/>
          <p:nvPr/>
        </p:nvSpPr>
        <p:spPr>
          <a:xfrm rot="5400000">
            <a:off x="8164224" y="2914862"/>
            <a:ext cx="337554" cy="79085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AF3C8382-B7BF-BD16-5BF6-A38088E30A96}"/>
              </a:ext>
            </a:extLst>
          </p:cNvPr>
          <p:cNvGrpSpPr/>
          <p:nvPr/>
        </p:nvGrpSpPr>
        <p:grpSpPr>
          <a:xfrm>
            <a:off x="5532474" y="3712531"/>
            <a:ext cx="5320718" cy="2953076"/>
            <a:chOff x="7607185" y="3549879"/>
            <a:chExt cx="4322151" cy="2398857"/>
          </a:xfrm>
        </p:grpSpPr>
        <p:pic>
          <p:nvPicPr>
            <p:cNvPr id="28" name="図 27">
              <a:extLst>
                <a:ext uri="{FF2B5EF4-FFF2-40B4-BE49-F238E27FC236}">
                  <a16:creationId xmlns:a16="http://schemas.microsoft.com/office/drawing/2014/main" id="{003E3B69-CD3C-93D7-AE9F-F721B8663003}"/>
                </a:ext>
              </a:extLst>
            </p:cNvPr>
            <p:cNvPicPr>
              <a:picLocks noChangeAspect="1"/>
            </p:cNvPicPr>
            <p:nvPr/>
          </p:nvPicPr>
          <p:blipFill>
            <a:blip r:embed="rId5"/>
            <a:stretch>
              <a:fillRect/>
            </a:stretch>
          </p:blipFill>
          <p:spPr>
            <a:xfrm>
              <a:off x="7607185" y="3549879"/>
              <a:ext cx="4322151" cy="2398857"/>
            </a:xfrm>
            <a:prstGeom prst="rect">
              <a:avLst/>
            </a:prstGeom>
          </p:spPr>
        </p:pic>
        <p:sp>
          <p:nvSpPr>
            <p:cNvPr id="30" name="四角形: 角を丸くする 29">
              <a:extLst>
                <a:ext uri="{FF2B5EF4-FFF2-40B4-BE49-F238E27FC236}">
                  <a16:creationId xmlns:a16="http://schemas.microsoft.com/office/drawing/2014/main" id="{D3153EFE-6FFB-73D5-C9D2-9444FC0B1441}"/>
                </a:ext>
              </a:extLst>
            </p:cNvPr>
            <p:cNvSpPr/>
            <p:nvPr/>
          </p:nvSpPr>
          <p:spPr>
            <a:xfrm>
              <a:off x="8813193" y="4363098"/>
              <a:ext cx="2974255" cy="15937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1" name="四角形: 角を丸くする 30">
              <a:extLst>
                <a:ext uri="{FF2B5EF4-FFF2-40B4-BE49-F238E27FC236}">
                  <a16:creationId xmlns:a16="http://schemas.microsoft.com/office/drawing/2014/main" id="{2F2EE732-B51A-8FAB-B1CA-6ED9EF6DF89C}"/>
                </a:ext>
              </a:extLst>
            </p:cNvPr>
            <p:cNvSpPr/>
            <p:nvPr/>
          </p:nvSpPr>
          <p:spPr>
            <a:xfrm>
              <a:off x="8716211" y="5058226"/>
              <a:ext cx="2974255" cy="15937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32" name="四角形: 角を丸くする 31">
              <a:extLst>
                <a:ext uri="{FF2B5EF4-FFF2-40B4-BE49-F238E27FC236}">
                  <a16:creationId xmlns:a16="http://schemas.microsoft.com/office/drawing/2014/main" id="{0189A7BC-ADA3-4AF2-83E4-63A31F10E195}"/>
                </a:ext>
              </a:extLst>
            </p:cNvPr>
            <p:cNvSpPr/>
            <p:nvPr/>
          </p:nvSpPr>
          <p:spPr>
            <a:xfrm>
              <a:off x="7629719" y="4678610"/>
              <a:ext cx="647285" cy="159370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500415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5E6F1663-2B17-8EFE-6DCD-2C68883212A0}"/>
              </a:ext>
            </a:extLst>
          </p:cNvPr>
          <p:cNvSpPr txBox="1"/>
          <p:nvPr/>
        </p:nvSpPr>
        <p:spPr>
          <a:xfrm>
            <a:off x="223397" y="202099"/>
            <a:ext cx="241444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b="1" u="sng" dirty="0"/>
              <a:t>3.2 “</a:t>
            </a:r>
            <a:r>
              <a:rPr lang="ja-JP" altLang="en-US" b="1" u="sng" dirty="0"/>
              <a:t>開発</a:t>
            </a:r>
            <a:r>
              <a:rPr lang="en-US" altLang="ja-JP" b="1" u="sng" dirty="0"/>
              <a:t>”</a:t>
            </a:r>
            <a:r>
              <a:rPr lang="ja-JP" altLang="en-US" b="1" u="sng" dirty="0"/>
              <a:t>タブの表示</a:t>
            </a:r>
            <a:endParaRPr lang="en-US" altLang="ja-JP" b="1" u="sng" dirty="0"/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1BBFBBD3-2C0F-C6A6-474A-009441D75D82}"/>
              </a:ext>
            </a:extLst>
          </p:cNvPr>
          <p:cNvSpPr txBox="1"/>
          <p:nvPr/>
        </p:nvSpPr>
        <p:spPr>
          <a:xfrm>
            <a:off x="436227" y="827321"/>
            <a:ext cx="5145961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/>
              <a:t>エクセルを開き</a:t>
            </a:r>
            <a:endParaRPr kumimoji="1" lang="en-US" altLang="ja-JP" sz="1600" dirty="0"/>
          </a:p>
          <a:p>
            <a:r>
              <a:rPr lang="ja-JP" altLang="en-US" sz="1600" dirty="0"/>
              <a:t>ファイル</a:t>
            </a:r>
            <a:r>
              <a:rPr lang="en-US" altLang="ja-JP" sz="1600" dirty="0"/>
              <a:t>&gt;</a:t>
            </a:r>
            <a:r>
              <a:rPr lang="ja-JP" altLang="en-US" sz="1600" dirty="0"/>
              <a:t>その他</a:t>
            </a:r>
            <a:r>
              <a:rPr lang="en-US" altLang="ja-JP" sz="1600" dirty="0"/>
              <a:t>&gt;</a:t>
            </a:r>
            <a:r>
              <a:rPr lang="ja-JP" altLang="en-US" sz="1600" dirty="0"/>
              <a:t>オプション</a:t>
            </a:r>
            <a:r>
              <a:rPr lang="en-US" altLang="ja-JP" sz="1600" dirty="0"/>
              <a:t>&gt;</a:t>
            </a:r>
            <a:r>
              <a:rPr lang="ja-JP" altLang="en-US" sz="1600" dirty="0"/>
              <a:t>リボンのユーザー設定</a:t>
            </a:r>
            <a:endParaRPr lang="en-US" altLang="ja-JP" sz="1600" dirty="0"/>
          </a:p>
          <a:p>
            <a:r>
              <a:rPr lang="ja-JP" altLang="en-US" sz="1600" dirty="0"/>
              <a:t>・開発</a:t>
            </a:r>
            <a:endParaRPr lang="en-US" altLang="ja-JP" sz="1600" dirty="0"/>
          </a:p>
          <a:p>
            <a:r>
              <a:rPr lang="ja-JP" altLang="en-US" sz="1600" dirty="0"/>
              <a:t>にチェックを入れる</a:t>
            </a:r>
            <a:endParaRPr kumimoji="1" lang="ja-JP" altLang="en-US" sz="1600" dirty="0"/>
          </a:p>
        </p:txBody>
      </p:sp>
      <p:pic>
        <p:nvPicPr>
          <p:cNvPr id="11" name="図 10">
            <a:extLst>
              <a:ext uri="{FF2B5EF4-FFF2-40B4-BE49-F238E27FC236}">
                <a16:creationId xmlns:a16="http://schemas.microsoft.com/office/drawing/2014/main" id="{10258C71-9B84-289A-002D-414E54C1169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06646" y="2503991"/>
            <a:ext cx="6468237" cy="3784556"/>
          </a:xfrm>
          <a:prstGeom prst="rect">
            <a:avLst/>
          </a:prstGeom>
        </p:spPr>
      </p:pic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37CFD94-BABB-87E7-7D29-7A450290B13E}"/>
              </a:ext>
            </a:extLst>
          </p:cNvPr>
          <p:cNvGrpSpPr/>
          <p:nvPr/>
        </p:nvGrpSpPr>
        <p:grpSpPr>
          <a:xfrm>
            <a:off x="202738" y="4148051"/>
            <a:ext cx="2432397" cy="1745673"/>
            <a:chOff x="262664" y="2173649"/>
            <a:chExt cx="3576169" cy="2319251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9034BF9-DE2E-DE67-008A-8D19D3727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262664" y="2173649"/>
              <a:ext cx="3576169" cy="2319251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657502EB-D03E-E3F1-81E3-BC74A6DCE400}"/>
                </a:ext>
              </a:extLst>
            </p:cNvPr>
            <p:cNvSpPr/>
            <p:nvPr/>
          </p:nvSpPr>
          <p:spPr>
            <a:xfrm>
              <a:off x="340822" y="2585258"/>
              <a:ext cx="365760" cy="14962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47171B5-0B8A-9022-A1E0-362A4D345941}"/>
              </a:ext>
            </a:extLst>
          </p:cNvPr>
          <p:cNvGrpSpPr/>
          <p:nvPr/>
        </p:nvGrpSpPr>
        <p:grpSpPr>
          <a:xfrm>
            <a:off x="3142212" y="3848792"/>
            <a:ext cx="1345285" cy="2136629"/>
            <a:chOff x="4000575" y="1986634"/>
            <a:chExt cx="2095425" cy="2884732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99C6EB9-CBE5-20F0-57CB-D8BFA7201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4000575" y="1986634"/>
              <a:ext cx="2095425" cy="2884732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9224A628-9596-B3EB-8FD8-716C2B21B2E8}"/>
                </a:ext>
              </a:extLst>
            </p:cNvPr>
            <p:cNvSpPr/>
            <p:nvPr/>
          </p:nvSpPr>
          <p:spPr>
            <a:xfrm>
              <a:off x="5173287" y="4349060"/>
              <a:ext cx="437803" cy="1628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矢印: 右 17">
            <a:extLst>
              <a:ext uri="{FF2B5EF4-FFF2-40B4-BE49-F238E27FC236}">
                <a16:creationId xmlns:a16="http://schemas.microsoft.com/office/drawing/2014/main" id="{44C1FF78-163C-9D02-3779-3A0C5003812D}"/>
              </a:ext>
            </a:extLst>
          </p:cNvPr>
          <p:cNvSpPr/>
          <p:nvPr/>
        </p:nvSpPr>
        <p:spPr>
          <a:xfrm>
            <a:off x="2768139" y="4607895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01CE8717-44DB-C015-11F2-9EB63B7D31DA}"/>
              </a:ext>
            </a:extLst>
          </p:cNvPr>
          <p:cNvSpPr/>
          <p:nvPr/>
        </p:nvSpPr>
        <p:spPr>
          <a:xfrm>
            <a:off x="4885924" y="4576284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四角形: 角を丸くする 19">
            <a:extLst>
              <a:ext uri="{FF2B5EF4-FFF2-40B4-BE49-F238E27FC236}">
                <a16:creationId xmlns:a16="http://schemas.microsoft.com/office/drawing/2014/main" id="{157E5C2B-36AB-3AD9-1525-F7465E2F3B33}"/>
              </a:ext>
            </a:extLst>
          </p:cNvPr>
          <p:cNvSpPr/>
          <p:nvPr/>
        </p:nvSpPr>
        <p:spPr>
          <a:xfrm>
            <a:off x="5413691" y="4075909"/>
            <a:ext cx="882130" cy="1442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1" name="四角形: 角を丸くする 20">
            <a:extLst>
              <a:ext uri="{FF2B5EF4-FFF2-40B4-BE49-F238E27FC236}">
                <a16:creationId xmlns:a16="http://schemas.microsoft.com/office/drawing/2014/main" id="{BCCBCC9F-D4E0-D9F4-5A19-DBA449508DFB}"/>
              </a:ext>
            </a:extLst>
          </p:cNvPr>
          <p:cNvSpPr/>
          <p:nvPr/>
        </p:nvSpPr>
        <p:spPr>
          <a:xfrm>
            <a:off x="9307535" y="5533406"/>
            <a:ext cx="448416" cy="14428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972150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2" name="グループ化 11">
            <a:extLst>
              <a:ext uri="{FF2B5EF4-FFF2-40B4-BE49-F238E27FC236}">
                <a16:creationId xmlns:a16="http://schemas.microsoft.com/office/drawing/2014/main" id="{D37CFD94-BABB-87E7-7D29-7A450290B13E}"/>
              </a:ext>
            </a:extLst>
          </p:cNvPr>
          <p:cNvGrpSpPr/>
          <p:nvPr/>
        </p:nvGrpSpPr>
        <p:grpSpPr>
          <a:xfrm>
            <a:off x="576811" y="133006"/>
            <a:ext cx="3454862" cy="2479472"/>
            <a:chOff x="262664" y="2173649"/>
            <a:chExt cx="3576169" cy="2319251"/>
          </a:xfrm>
        </p:grpSpPr>
        <p:pic>
          <p:nvPicPr>
            <p:cNvPr id="13" name="図 12">
              <a:extLst>
                <a:ext uri="{FF2B5EF4-FFF2-40B4-BE49-F238E27FC236}">
                  <a16:creationId xmlns:a16="http://schemas.microsoft.com/office/drawing/2014/main" id="{D9034BF9-DE2E-DE67-008A-8D19D3727F29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2664" y="2173649"/>
              <a:ext cx="3576169" cy="2319251"/>
            </a:xfrm>
            <a:prstGeom prst="rect">
              <a:avLst/>
            </a:prstGeom>
          </p:spPr>
        </p:pic>
        <p:sp>
          <p:nvSpPr>
            <p:cNvPr id="14" name="四角形: 角を丸くする 13">
              <a:extLst>
                <a:ext uri="{FF2B5EF4-FFF2-40B4-BE49-F238E27FC236}">
                  <a16:creationId xmlns:a16="http://schemas.microsoft.com/office/drawing/2014/main" id="{657502EB-D03E-E3F1-81E3-BC74A6DCE400}"/>
                </a:ext>
              </a:extLst>
            </p:cNvPr>
            <p:cNvSpPr/>
            <p:nvPr/>
          </p:nvSpPr>
          <p:spPr>
            <a:xfrm>
              <a:off x="340822" y="2585258"/>
              <a:ext cx="365760" cy="149629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5" name="グループ化 14">
            <a:extLst>
              <a:ext uri="{FF2B5EF4-FFF2-40B4-BE49-F238E27FC236}">
                <a16:creationId xmlns:a16="http://schemas.microsoft.com/office/drawing/2014/main" id="{147171B5-0B8A-9022-A1E0-362A4D345941}"/>
              </a:ext>
            </a:extLst>
          </p:cNvPr>
          <p:cNvGrpSpPr/>
          <p:nvPr/>
        </p:nvGrpSpPr>
        <p:grpSpPr>
          <a:xfrm>
            <a:off x="1413325" y="3464002"/>
            <a:ext cx="2045447" cy="3248651"/>
            <a:chOff x="4000575" y="1986634"/>
            <a:chExt cx="2095425" cy="2884732"/>
          </a:xfrm>
        </p:grpSpPr>
        <p:pic>
          <p:nvPicPr>
            <p:cNvPr id="16" name="図 15">
              <a:extLst>
                <a:ext uri="{FF2B5EF4-FFF2-40B4-BE49-F238E27FC236}">
                  <a16:creationId xmlns:a16="http://schemas.microsoft.com/office/drawing/2014/main" id="{D99C6EB9-CBE5-20F0-57CB-D8BFA7201D4B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4000575" y="1986634"/>
              <a:ext cx="2095425" cy="2884732"/>
            </a:xfrm>
            <a:prstGeom prst="rect">
              <a:avLst/>
            </a:prstGeom>
          </p:spPr>
        </p:pic>
        <p:sp>
          <p:nvSpPr>
            <p:cNvPr id="17" name="四角形: 角を丸くする 16">
              <a:extLst>
                <a:ext uri="{FF2B5EF4-FFF2-40B4-BE49-F238E27FC236}">
                  <a16:creationId xmlns:a16="http://schemas.microsoft.com/office/drawing/2014/main" id="{9224A628-9596-B3EB-8FD8-716C2B21B2E8}"/>
                </a:ext>
              </a:extLst>
            </p:cNvPr>
            <p:cNvSpPr/>
            <p:nvPr/>
          </p:nvSpPr>
          <p:spPr>
            <a:xfrm>
              <a:off x="5173287" y="4349060"/>
              <a:ext cx="437803" cy="162861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8" name="矢印: 右 17">
            <a:extLst>
              <a:ext uri="{FF2B5EF4-FFF2-40B4-BE49-F238E27FC236}">
                <a16:creationId xmlns:a16="http://schemas.microsoft.com/office/drawing/2014/main" id="{44C1FF78-163C-9D02-3779-3A0C5003812D}"/>
              </a:ext>
            </a:extLst>
          </p:cNvPr>
          <p:cNvSpPr/>
          <p:nvPr/>
        </p:nvSpPr>
        <p:spPr>
          <a:xfrm rot="5400000">
            <a:off x="2133537" y="2727897"/>
            <a:ext cx="508588" cy="735677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9" name="矢印: 右 18">
            <a:extLst>
              <a:ext uri="{FF2B5EF4-FFF2-40B4-BE49-F238E27FC236}">
                <a16:creationId xmlns:a16="http://schemas.microsoft.com/office/drawing/2014/main" id="{01CE8717-44DB-C015-11F2-9EB63B7D31DA}"/>
              </a:ext>
            </a:extLst>
          </p:cNvPr>
          <p:cNvSpPr/>
          <p:nvPr/>
        </p:nvSpPr>
        <p:spPr>
          <a:xfrm>
            <a:off x="4023284" y="4231586"/>
            <a:ext cx="469836" cy="81036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" name="グループ化 1">
            <a:extLst>
              <a:ext uri="{FF2B5EF4-FFF2-40B4-BE49-F238E27FC236}">
                <a16:creationId xmlns:a16="http://schemas.microsoft.com/office/drawing/2014/main" id="{3FC83D05-AFF0-3B60-8961-72A646C25AE8}"/>
              </a:ext>
            </a:extLst>
          </p:cNvPr>
          <p:cNvGrpSpPr/>
          <p:nvPr/>
        </p:nvGrpSpPr>
        <p:grpSpPr>
          <a:xfrm>
            <a:off x="4651960" y="2130560"/>
            <a:ext cx="7181785" cy="4202052"/>
            <a:chOff x="5406646" y="2503991"/>
            <a:chExt cx="6468237" cy="3784556"/>
          </a:xfrm>
        </p:grpSpPr>
        <p:pic>
          <p:nvPicPr>
            <p:cNvPr id="11" name="図 10">
              <a:extLst>
                <a:ext uri="{FF2B5EF4-FFF2-40B4-BE49-F238E27FC236}">
                  <a16:creationId xmlns:a16="http://schemas.microsoft.com/office/drawing/2014/main" id="{10258C71-9B84-289A-002D-414E54C1169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/>
            <a:stretch>
              <a:fillRect/>
            </a:stretch>
          </p:blipFill>
          <p:spPr>
            <a:xfrm>
              <a:off x="5406646" y="2503991"/>
              <a:ext cx="6468237" cy="3784556"/>
            </a:xfrm>
            <a:prstGeom prst="rect">
              <a:avLst/>
            </a:prstGeom>
          </p:spPr>
        </p:pic>
        <p:sp>
          <p:nvSpPr>
            <p:cNvPr id="20" name="四角形: 角を丸くする 19">
              <a:extLst>
                <a:ext uri="{FF2B5EF4-FFF2-40B4-BE49-F238E27FC236}">
                  <a16:creationId xmlns:a16="http://schemas.microsoft.com/office/drawing/2014/main" id="{157E5C2B-36AB-3AD9-1525-F7465E2F3B33}"/>
                </a:ext>
              </a:extLst>
            </p:cNvPr>
            <p:cNvSpPr/>
            <p:nvPr/>
          </p:nvSpPr>
          <p:spPr>
            <a:xfrm>
              <a:off x="5413691" y="4075909"/>
              <a:ext cx="882130" cy="14428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21" name="四角形: 角を丸くする 20">
              <a:extLst>
                <a:ext uri="{FF2B5EF4-FFF2-40B4-BE49-F238E27FC236}">
                  <a16:creationId xmlns:a16="http://schemas.microsoft.com/office/drawing/2014/main" id="{BCCBCC9F-D4E0-D9F4-5A19-DBA449508DFB}"/>
                </a:ext>
              </a:extLst>
            </p:cNvPr>
            <p:cNvSpPr/>
            <p:nvPr/>
          </p:nvSpPr>
          <p:spPr>
            <a:xfrm>
              <a:off x="9307535" y="5533406"/>
              <a:ext cx="448416" cy="144285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31143608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4278BE93-BF2E-E8FE-E087-F023A7BF3E28}"/>
              </a:ext>
            </a:extLst>
          </p:cNvPr>
          <p:cNvSpPr txBox="1"/>
          <p:nvPr/>
        </p:nvSpPr>
        <p:spPr>
          <a:xfrm>
            <a:off x="93365" y="108680"/>
            <a:ext cx="6819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u="sng" dirty="0"/>
              <a:t>3.3 PERSONA_XLSB</a:t>
            </a:r>
            <a:r>
              <a:rPr kumimoji="1" lang="ja-JP" altLang="en-US" b="1" u="sng" dirty="0"/>
              <a:t>の表示</a:t>
            </a:r>
            <a:r>
              <a:rPr kumimoji="1" lang="en-US" altLang="ja-JP" b="1" u="sng" dirty="0"/>
              <a:t>(PERSONA_XLSB</a:t>
            </a:r>
            <a:r>
              <a:rPr kumimoji="1" lang="ja-JP" altLang="en-US" b="1" u="sng" dirty="0"/>
              <a:t>がない場合のみ</a:t>
            </a:r>
            <a:r>
              <a:rPr kumimoji="1" lang="en-US" altLang="ja-JP" b="1" u="sng" dirty="0"/>
              <a:t>)</a:t>
            </a:r>
            <a:endParaRPr lang="en-US" altLang="ja-JP" u="sng" dirty="0"/>
          </a:p>
        </p:txBody>
      </p:sp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22EBFC11-072B-9CC0-6256-4DAA9AA290E6}"/>
              </a:ext>
            </a:extLst>
          </p:cNvPr>
          <p:cNvSpPr txBox="1"/>
          <p:nvPr/>
        </p:nvSpPr>
        <p:spPr>
          <a:xfrm>
            <a:off x="698270" y="704890"/>
            <a:ext cx="332975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dirty="0"/>
              <a:t>開発タブの</a:t>
            </a:r>
            <a:r>
              <a:rPr kumimoji="1" lang="en-US" altLang="ja-JP" dirty="0"/>
              <a:t>Visual Basic</a:t>
            </a:r>
            <a:r>
              <a:rPr kumimoji="1" lang="ja-JP" altLang="en-US" dirty="0"/>
              <a:t>を開く</a:t>
            </a:r>
          </a:p>
        </p:txBody>
      </p:sp>
      <p:sp>
        <p:nvSpPr>
          <p:cNvPr id="10" name="矢印: 右 9">
            <a:extLst>
              <a:ext uri="{FF2B5EF4-FFF2-40B4-BE49-F238E27FC236}">
                <a16:creationId xmlns:a16="http://schemas.microsoft.com/office/drawing/2014/main" id="{53513D06-BE23-EAE7-CE94-A5AEA19DE0C2}"/>
              </a:ext>
            </a:extLst>
          </p:cNvPr>
          <p:cNvSpPr/>
          <p:nvPr/>
        </p:nvSpPr>
        <p:spPr>
          <a:xfrm>
            <a:off x="6352102" y="1250557"/>
            <a:ext cx="417842" cy="54528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28" name="グループ化 27">
            <a:extLst>
              <a:ext uri="{FF2B5EF4-FFF2-40B4-BE49-F238E27FC236}">
                <a16:creationId xmlns:a16="http://schemas.microsoft.com/office/drawing/2014/main" id="{90E90C93-51C4-E2E0-124A-7401ACE3A11D}"/>
              </a:ext>
            </a:extLst>
          </p:cNvPr>
          <p:cNvGrpSpPr/>
          <p:nvPr/>
        </p:nvGrpSpPr>
        <p:grpSpPr>
          <a:xfrm>
            <a:off x="1811161" y="1135773"/>
            <a:ext cx="4027901" cy="1029353"/>
            <a:chOff x="1550703" y="1091131"/>
            <a:chExt cx="4027901" cy="1029353"/>
          </a:xfrm>
        </p:grpSpPr>
        <p:pic>
          <p:nvPicPr>
            <p:cNvPr id="7" name="図 6">
              <a:extLst>
                <a:ext uri="{FF2B5EF4-FFF2-40B4-BE49-F238E27FC236}">
                  <a16:creationId xmlns:a16="http://schemas.microsoft.com/office/drawing/2014/main" id="{4E7017AD-089E-140E-FD5B-F8B2DA33A12A}"/>
                </a:ext>
              </a:extLst>
            </p:cNvPr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550703" y="1091131"/>
              <a:ext cx="4027901" cy="1029353"/>
            </a:xfrm>
            <a:prstGeom prst="rect">
              <a:avLst/>
            </a:prstGeom>
          </p:spPr>
        </p:pic>
        <p:sp>
          <p:nvSpPr>
            <p:cNvPr id="11" name="四角形: 角を丸くする 10">
              <a:extLst>
                <a:ext uri="{FF2B5EF4-FFF2-40B4-BE49-F238E27FC236}">
                  <a16:creationId xmlns:a16="http://schemas.microsoft.com/office/drawing/2014/main" id="{8009753B-1A18-DE5A-17E7-D80AE9E34E81}"/>
                </a:ext>
              </a:extLst>
            </p:cNvPr>
            <p:cNvSpPr/>
            <p:nvPr/>
          </p:nvSpPr>
          <p:spPr>
            <a:xfrm>
              <a:off x="1550703" y="1297525"/>
              <a:ext cx="685228" cy="54103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四角形: 角を丸くする 11">
              <a:extLst>
                <a:ext uri="{FF2B5EF4-FFF2-40B4-BE49-F238E27FC236}">
                  <a16:creationId xmlns:a16="http://schemas.microsoft.com/office/drawing/2014/main" id="{C5A24AA3-E854-3C78-F680-F6BA16AC37CE}"/>
                </a:ext>
              </a:extLst>
            </p:cNvPr>
            <p:cNvSpPr/>
            <p:nvPr/>
          </p:nvSpPr>
          <p:spPr>
            <a:xfrm>
              <a:off x="4831031" y="1107361"/>
              <a:ext cx="377770" cy="190164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29" name="グループ化 28">
            <a:extLst>
              <a:ext uri="{FF2B5EF4-FFF2-40B4-BE49-F238E27FC236}">
                <a16:creationId xmlns:a16="http://schemas.microsoft.com/office/drawing/2014/main" id="{5705B007-654A-F2BA-FC18-7A27BE36F147}"/>
              </a:ext>
            </a:extLst>
          </p:cNvPr>
          <p:cNvGrpSpPr/>
          <p:nvPr/>
        </p:nvGrpSpPr>
        <p:grpSpPr>
          <a:xfrm>
            <a:off x="7139747" y="108680"/>
            <a:ext cx="4353983" cy="2861190"/>
            <a:chOff x="7139747" y="108680"/>
            <a:chExt cx="4353983" cy="2861190"/>
          </a:xfrm>
        </p:grpSpPr>
        <p:pic>
          <p:nvPicPr>
            <p:cNvPr id="9" name="図 8">
              <a:extLst>
                <a:ext uri="{FF2B5EF4-FFF2-40B4-BE49-F238E27FC236}">
                  <a16:creationId xmlns:a16="http://schemas.microsoft.com/office/drawing/2014/main" id="{C75501F3-E839-A26C-9741-20B0B1D383C8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139747" y="108680"/>
              <a:ext cx="4353983" cy="2861190"/>
            </a:xfrm>
            <a:prstGeom prst="rect">
              <a:avLst/>
            </a:prstGeom>
          </p:spPr>
        </p:pic>
        <p:sp>
          <p:nvSpPr>
            <p:cNvPr id="13" name="四角形: 角を丸くする 12">
              <a:extLst>
                <a:ext uri="{FF2B5EF4-FFF2-40B4-BE49-F238E27FC236}">
                  <a16:creationId xmlns:a16="http://schemas.microsoft.com/office/drawing/2014/main" id="{C45523AD-CB49-9086-1D5B-039888C558B4}"/>
                </a:ext>
              </a:extLst>
            </p:cNvPr>
            <p:cNvSpPr/>
            <p:nvPr/>
          </p:nvSpPr>
          <p:spPr>
            <a:xfrm>
              <a:off x="7803901" y="1297525"/>
              <a:ext cx="998453" cy="148918"/>
            </a:xfrm>
            <a:prstGeom prst="roundRect">
              <a:avLst/>
            </a:prstGeom>
            <a:noFill/>
            <a:ln w="38100">
              <a:solidFill>
                <a:srgbClr val="FF000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4" name="テキスト ボックス 13">
            <a:extLst>
              <a:ext uri="{FF2B5EF4-FFF2-40B4-BE49-F238E27FC236}">
                <a16:creationId xmlns:a16="http://schemas.microsoft.com/office/drawing/2014/main" id="{41752478-F69F-99C3-CBAA-855010559D23}"/>
              </a:ext>
            </a:extLst>
          </p:cNvPr>
          <p:cNvSpPr txBox="1"/>
          <p:nvPr/>
        </p:nvSpPr>
        <p:spPr>
          <a:xfrm>
            <a:off x="698270" y="2510294"/>
            <a:ext cx="551946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b="1" dirty="0"/>
              <a:t>PERSONA_XLSB</a:t>
            </a:r>
            <a:r>
              <a:rPr kumimoji="1" lang="ja-JP" altLang="en-US" b="1" dirty="0"/>
              <a:t>がある場合は次のスライドに進む</a:t>
            </a:r>
          </a:p>
        </p:txBody>
      </p:sp>
      <p:sp>
        <p:nvSpPr>
          <p:cNvPr id="15" name="テキスト ボックス 14">
            <a:extLst>
              <a:ext uri="{FF2B5EF4-FFF2-40B4-BE49-F238E27FC236}">
                <a16:creationId xmlns:a16="http://schemas.microsoft.com/office/drawing/2014/main" id="{34783F60-9550-BF56-09E0-A349A15DAE60}"/>
              </a:ext>
            </a:extLst>
          </p:cNvPr>
          <p:cNvSpPr txBox="1"/>
          <p:nvPr/>
        </p:nvSpPr>
        <p:spPr>
          <a:xfrm>
            <a:off x="223397" y="3312494"/>
            <a:ext cx="34034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dirty="0"/>
              <a:t>PERSONA_XLSB</a:t>
            </a:r>
            <a:r>
              <a:rPr kumimoji="1" lang="ja-JP" altLang="en-US" dirty="0"/>
              <a:t>がない場合</a:t>
            </a:r>
            <a:r>
              <a:rPr kumimoji="1" lang="en-US" altLang="ja-JP" dirty="0"/>
              <a:t>...</a:t>
            </a:r>
            <a:endParaRPr kumimoji="1" lang="ja-JP" altLang="en-US" dirty="0"/>
          </a:p>
        </p:txBody>
      </p:sp>
      <p:pic>
        <p:nvPicPr>
          <p:cNvPr id="16" name="図 15">
            <a:extLst>
              <a:ext uri="{FF2B5EF4-FFF2-40B4-BE49-F238E27FC236}">
                <a16:creationId xmlns:a16="http://schemas.microsoft.com/office/drawing/2014/main" id="{C61797EA-A194-B9AF-AAEE-1F7AF455080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11210" y="3921578"/>
            <a:ext cx="3580513" cy="915020"/>
          </a:xfrm>
          <a:prstGeom prst="rect">
            <a:avLst/>
          </a:prstGeom>
        </p:spPr>
      </p:pic>
      <p:pic>
        <p:nvPicPr>
          <p:cNvPr id="18" name="図 17">
            <a:extLst>
              <a:ext uri="{FF2B5EF4-FFF2-40B4-BE49-F238E27FC236}">
                <a16:creationId xmlns:a16="http://schemas.microsoft.com/office/drawing/2014/main" id="{E5D64082-4492-2519-F922-2C8C3909C7A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35794" y="3638768"/>
            <a:ext cx="3469437" cy="2060487"/>
          </a:xfrm>
          <a:prstGeom prst="rect">
            <a:avLst/>
          </a:prstGeom>
        </p:spPr>
      </p:pic>
      <p:sp>
        <p:nvSpPr>
          <p:cNvPr id="19" name="四角形: 角を丸くする 18">
            <a:extLst>
              <a:ext uri="{FF2B5EF4-FFF2-40B4-BE49-F238E27FC236}">
                <a16:creationId xmlns:a16="http://schemas.microsoft.com/office/drawing/2014/main" id="{89D7B2E1-BEF5-1023-809B-F24B3F8984F4}"/>
              </a:ext>
            </a:extLst>
          </p:cNvPr>
          <p:cNvSpPr/>
          <p:nvPr/>
        </p:nvSpPr>
        <p:spPr>
          <a:xfrm>
            <a:off x="1165591" y="4108416"/>
            <a:ext cx="605020" cy="230475"/>
          </a:xfrm>
          <a:prstGeom prst="round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矢印: 右 19">
            <a:extLst>
              <a:ext uri="{FF2B5EF4-FFF2-40B4-BE49-F238E27FC236}">
                <a16:creationId xmlns:a16="http://schemas.microsoft.com/office/drawing/2014/main" id="{9AD4F9B6-BFCB-459F-FABA-59E9BE1B7E84}"/>
              </a:ext>
            </a:extLst>
          </p:cNvPr>
          <p:cNvSpPr/>
          <p:nvPr/>
        </p:nvSpPr>
        <p:spPr>
          <a:xfrm>
            <a:off x="3940177" y="4203499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22" name="図 21">
            <a:extLst>
              <a:ext uri="{FF2B5EF4-FFF2-40B4-BE49-F238E27FC236}">
                <a16:creationId xmlns:a16="http://schemas.microsoft.com/office/drawing/2014/main" id="{50143724-767C-A945-74F6-19E611A2DB6C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503059" y="3681826"/>
            <a:ext cx="2419474" cy="1390721"/>
          </a:xfrm>
          <a:prstGeom prst="rect">
            <a:avLst/>
          </a:prstGeom>
        </p:spPr>
      </p:pic>
      <p:pic>
        <p:nvPicPr>
          <p:cNvPr id="24" name="図 23">
            <a:extLst>
              <a:ext uri="{FF2B5EF4-FFF2-40B4-BE49-F238E27FC236}">
                <a16:creationId xmlns:a16="http://schemas.microsoft.com/office/drawing/2014/main" id="{D5ADE188-875D-5B2C-BE5E-6BA180BFF21E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579948" y="5497180"/>
            <a:ext cx="4140413" cy="1301817"/>
          </a:xfrm>
          <a:prstGeom prst="rect">
            <a:avLst/>
          </a:prstGeom>
        </p:spPr>
      </p:pic>
      <p:sp>
        <p:nvSpPr>
          <p:cNvPr id="25" name="矢印: 右 24">
            <a:extLst>
              <a:ext uri="{FF2B5EF4-FFF2-40B4-BE49-F238E27FC236}">
                <a16:creationId xmlns:a16="http://schemas.microsoft.com/office/drawing/2014/main" id="{CE1253CC-8482-E839-A0EF-992CFC67814B}"/>
              </a:ext>
            </a:extLst>
          </p:cNvPr>
          <p:cNvSpPr/>
          <p:nvPr/>
        </p:nvSpPr>
        <p:spPr>
          <a:xfrm>
            <a:off x="7863075" y="4246397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6" name="矢印: 右 25">
            <a:extLst>
              <a:ext uri="{FF2B5EF4-FFF2-40B4-BE49-F238E27FC236}">
                <a16:creationId xmlns:a16="http://schemas.microsoft.com/office/drawing/2014/main" id="{479BEDF6-0DEA-61D5-5606-B50C34EA2DF7}"/>
              </a:ext>
            </a:extLst>
          </p:cNvPr>
          <p:cNvSpPr/>
          <p:nvPr/>
        </p:nvSpPr>
        <p:spPr>
          <a:xfrm rot="5400000">
            <a:off x="9661395" y="5049365"/>
            <a:ext cx="241069" cy="465513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D9D30693-D92E-F340-21CC-1953BB0D217B}"/>
              </a:ext>
            </a:extLst>
          </p:cNvPr>
          <p:cNvSpPr txBox="1"/>
          <p:nvPr/>
        </p:nvSpPr>
        <p:spPr>
          <a:xfrm>
            <a:off x="354609" y="5999102"/>
            <a:ext cx="721383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en-US" sz="1600" dirty="0"/>
              <a:t>マクロの記録をクリックし</a:t>
            </a:r>
            <a:r>
              <a:rPr lang="en-US" altLang="ja-JP" sz="1600" dirty="0"/>
              <a:t>,</a:t>
            </a:r>
            <a:r>
              <a:rPr lang="ja-JP" altLang="en-US" sz="1600" dirty="0"/>
              <a:t>個人用マクロブックでマクロを記録し，保存する</a:t>
            </a:r>
            <a:endParaRPr lang="en-US" altLang="ja-JP" sz="1600" dirty="0"/>
          </a:p>
          <a:p>
            <a:r>
              <a:rPr kumimoji="1" lang="ja-JP" altLang="en-US" sz="1600" dirty="0"/>
              <a:t>再度</a:t>
            </a:r>
            <a:r>
              <a:rPr kumimoji="1" lang="en-US" altLang="ja-JP" sz="1600" dirty="0"/>
              <a:t>,Visual Basic</a:t>
            </a:r>
            <a:r>
              <a:rPr kumimoji="1" lang="ja-JP" altLang="en-US" sz="1600" dirty="0"/>
              <a:t>を開くと</a:t>
            </a:r>
            <a:r>
              <a:rPr kumimoji="1" lang="en-US" altLang="ja-JP" sz="1600" dirty="0"/>
              <a:t>PERSONAL_XLSB</a:t>
            </a:r>
            <a:r>
              <a:rPr kumimoji="1" lang="ja-JP" altLang="en-US" sz="1600" dirty="0"/>
              <a:t>ができている</a:t>
            </a:r>
          </a:p>
        </p:txBody>
      </p:sp>
    </p:spTree>
    <p:extLst>
      <p:ext uri="{BB962C8B-B14F-4D97-AF65-F5344CB8AC3E}">
        <p14:creationId xmlns:p14="http://schemas.microsoft.com/office/powerpoint/2010/main" val="66778365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554</TotalTime>
  <Words>1013</Words>
  <Application>Microsoft Office PowerPoint</Application>
  <PresentationFormat>ワイド画面</PresentationFormat>
  <Paragraphs>163</Paragraphs>
  <Slides>21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21</vt:i4>
      </vt:variant>
    </vt:vector>
  </HeadingPairs>
  <TitlesOfParts>
    <vt:vector size="25" baseType="lpstr">
      <vt:lpstr>游ゴシック</vt:lpstr>
      <vt:lpstr>游ゴシック Light</vt:lpstr>
      <vt:lpstr>Arial</vt:lpstr>
      <vt:lpstr>Office テーマ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加藤大雪</dc:creator>
  <cp:lastModifiedBy>加藤大雪</cp:lastModifiedBy>
  <cp:revision>6</cp:revision>
  <dcterms:created xsi:type="dcterms:W3CDTF">2022-06-07T06:32:10Z</dcterms:created>
  <dcterms:modified xsi:type="dcterms:W3CDTF">2022-09-09T08:46:33Z</dcterms:modified>
</cp:coreProperties>
</file>